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sldIdLst>
    <p:sldId id="272" r:id="rId5"/>
    <p:sldId id="360" r:id="rId6"/>
    <p:sldId id="275" r:id="rId7"/>
    <p:sldId id="281" r:id="rId8"/>
    <p:sldId id="307" r:id="rId9"/>
    <p:sldId id="444" r:id="rId10"/>
    <p:sldId id="460" r:id="rId11"/>
    <p:sldId id="445" r:id="rId12"/>
    <p:sldId id="447" r:id="rId13"/>
    <p:sldId id="448" r:id="rId14"/>
    <p:sldId id="446" r:id="rId15"/>
    <p:sldId id="5311" r:id="rId16"/>
    <p:sldId id="303" r:id="rId17"/>
    <p:sldId id="5312" r:id="rId18"/>
    <p:sldId id="304" r:id="rId19"/>
    <p:sldId id="415" r:id="rId20"/>
    <p:sldId id="5313" r:id="rId21"/>
    <p:sldId id="5302" r:id="rId22"/>
    <p:sldId id="5303" r:id="rId23"/>
    <p:sldId id="267" r:id="rId24"/>
    <p:sldId id="5304" r:id="rId25"/>
    <p:sldId id="5305" r:id="rId26"/>
    <p:sldId id="5308" r:id="rId27"/>
    <p:sldId id="321" r:id="rId28"/>
    <p:sldId id="322" r:id="rId29"/>
    <p:sldId id="323" r:id="rId30"/>
    <p:sldId id="324" r:id="rId31"/>
    <p:sldId id="485" r:id="rId32"/>
    <p:sldId id="5309" r:id="rId33"/>
    <p:sldId id="265" r:id="rId34"/>
    <p:sldId id="264" r:id="rId35"/>
    <p:sldId id="5314" r:id="rId36"/>
    <p:sldId id="5315" r:id="rId37"/>
    <p:sldId id="5310" r:id="rId38"/>
    <p:sldId id="484" r:id="rId39"/>
    <p:sldId id="263" r:id="rId40"/>
    <p:sldId id="5306" r:id="rId41"/>
    <p:sldId id="318" r:id="rId42"/>
    <p:sldId id="319" r:id="rId43"/>
    <p:sldId id="5307" r:id="rId4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windh\Desktop\Thesis%20Stuff\Annual%20cos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windh\Desktop\Thesis%20Stuff\Annual%20cos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MacintoshSSD\Users\johnritten\Documents\AGM\EndingValu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MacintoshSSD\Users\johnritten\Documents\AGM\EndingValu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MacintoshSSD\Users\johnritten\Documents\AGM\EndingValu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MacintoshSSD\Users\johnritten\Documents\AGM\EndingValu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ADG (pounds/steer/day): TRM vs CARM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TRM</c:v>
                </c:pt>
                <c:pt idx="1">
                  <c:v>CARM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1.7210000000000001</c:v>
                </c:pt>
                <c:pt idx="1">
                  <c:v>1.738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0-47F2-93EB-DDE8A2256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893951"/>
        <c:axId val="658893535"/>
      </c:barChart>
      <c:catAx>
        <c:axId val="6588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893535"/>
        <c:crosses val="autoZero"/>
        <c:auto val="1"/>
        <c:lblAlgn val="ctr"/>
        <c:lblOffset val="100"/>
        <c:noMultiLvlLbl val="0"/>
      </c:catAx>
      <c:valAx>
        <c:axId val="658893535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893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*Net</a:t>
            </a:r>
            <a:r>
              <a:rPr lang="en-US" sz="1800" dirty="0"/>
              <a:t> Annual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55716812451218"/>
          <c:y val="0.13053191018900873"/>
          <c:w val="0.84566598284297501"/>
          <c:h val="0.63423353327235477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Continuous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Sheet1!$B$5:$B$9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Sheet1!$C$5:$C$9</c:f>
              <c:numCache>
                <c:formatCode>"$"#,##0.00</c:formatCode>
                <c:ptCount val="5"/>
                <c:pt idx="0">
                  <c:v>61967.98</c:v>
                </c:pt>
                <c:pt idx="1">
                  <c:v>68537.279999999999</c:v>
                </c:pt>
                <c:pt idx="2">
                  <c:v>76356.539999999994</c:v>
                </c:pt>
                <c:pt idx="3">
                  <c:v>75786.399999999994</c:v>
                </c:pt>
                <c:pt idx="4">
                  <c:v>75420.800000000003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57-A043-BE2D-4D2F5D7BF3A8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Rotation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Sheet1!$B$5:$B$9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Sheet1!$D$5:$D$9</c:f>
              <c:numCache>
                <c:formatCode>"$"#,##0.00</c:formatCode>
                <c:ptCount val="5"/>
                <c:pt idx="0">
                  <c:v>60300.92</c:v>
                </c:pt>
                <c:pt idx="1">
                  <c:v>67845.119999999995</c:v>
                </c:pt>
                <c:pt idx="2">
                  <c:v>68101.02</c:v>
                </c:pt>
                <c:pt idx="3">
                  <c:v>77182.080000000002</c:v>
                </c:pt>
                <c:pt idx="4">
                  <c:v>63254.8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57-A043-BE2D-4D2F5D7BF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0532512"/>
        <c:axId val="272106911"/>
      </c:lineChart>
      <c:catAx>
        <c:axId val="137053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106911"/>
        <c:crosses val="autoZero"/>
        <c:auto val="1"/>
        <c:lblAlgn val="ctr"/>
        <c:lblOffset val="100"/>
        <c:noMultiLvlLbl val="0"/>
      </c:catAx>
      <c:valAx>
        <c:axId val="272106911"/>
        <c:scaling>
          <c:orientation val="minMax"/>
          <c:min val="5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53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Annual Cost of Labor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'Labor only'!$A$2</c:f>
              <c:strCache>
                <c:ptCount val="1"/>
                <c:pt idx="0">
                  <c:v>Weekly Cattle Checking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'Labor only'!$B$1:$F$1</c:f>
              <c:strCache>
                <c:ptCount val="5"/>
                <c:pt idx="0">
                  <c:v>Large Continuous</c:v>
                </c:pt>
                <c:pt idx="1">
                  <c:v>Cross-fenced, permanent, rotational</c:v>
                </c:pt>
                <c:pt idx="2">
                  <c:v>Cross-fenced, electric, rotational</c:v>
                </c:pt>
                <c:pt idx="3">
                  <c:v>Multi-pasture continuous</c:v>
                </c:pt>
                <c:pt idx="4">
                  <c:v>Multi-pasture rotational</c:v>
                </c:pt>
              </c:strCache>
            </c:strRef>
          </c:cat>
          <c:val>
            <c:numRef>
              <c:f>'Labor only'!$B$2:$F$2</c:f>
              <c:numCache>
                <c:formatCode>_("$"* #,##0.00_);_("$"* \(#,##0.00\);_("$"* "-"??_);_(@_)</c:formatCode>
                <c:ptCount val="5"/>
                <c:pt idx="0">
                  <c:v>2097.9</c:v>
                </c:pt>
                <c:pt idx="1">
                  <c:v>839.16000000000008</c:v>
                </c:pt>
                <c:pt idx="2">
                  <c:v>839.16000000000008</c:v>
                </c:pt>
                <c:pt idx="3">
                  <c:v>4195.8</c:v>
                </c:pt>
                <c:pt idx="4">
                  <c:v>839.16000000000008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1-6B46-A80A-A838AB8250AD}"/>
            </c:ext>
          </c:extLst>
        </c:ser>
        <c:ser>
          <c:idx val="1"/>
          <c:order val="1"/>
          <c:tx>
            <c:strRef>
              <c:f>'Labor only'!$A$3</c:f>
              <c:strCache>
                <c:ptCount val="1"/>
                <c:pt idx="0">
                  <c:v>Gathering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'Labor only'!$B$1:$F$1</c:f>
              <c:strCache>
                <c:ptCount val="5"/>
                <c:pt idx="0">
                  <c:v>Large Continuous</c:v>
                </c:pt>
                <c:pt idx="1">
                  <c:v>Cross-fenced, permanent, rotational</c:v>
                </c:pt>
                <c:pt idx="2">
                  <c:v>Cross-fenced, electric, rotational</c:v>
                </c:pt>
                <c:pt idx="3">
                  <c:v>Multi-pasture continuous</c:v>
                </c:pt>
                <c:pt idx="4">
                  <c:v>Multi-pasture rotational</c:v>
                </c:pt>
              </c:strCache>
            </c:strRef>
          </c:cat>
          <c:val>
            <c:numRef>
              <c:f>'Labor only'!$B$3:$F$3</c:f>
              <c:numCache>
                <c:formatCode>_("$"* #,##0.00_);_("$"* \(#,##0.00\);_("$"* "-"??_);_(@_)</c:formatCode>
                <c:ptCount val="5"/>
                <c:pt idx="0">
                  <c:v>33.299999999999997</c:v>
                </c:pt>
                <c:pt idx="1">
                  <c:v>133.19999999999999</c:v>
                </c:pt>
                <c:pt idx="2">
                  <c:v>133.19999999999999</c:v>
                </c:pt>
                <c:pt idx="3">
                  <c:v>133.19999999999999</c:v>
                </c:pt>
                <c:pt idx="4">
                  <c:v>133.19999999999999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1-6B46-A80A-A838AB8250AD}"/>
            </c:ext>
          </c:extLst>
        </c:ser>
        <c:ser>
          <c:idx val="2"/>
          <c:order val="2"/>
          <c:tx>
            <c:strRef>
              <c:f>'Labor only'!$A$4</c:f>
              <c:strCache>
                <c:ptCount val="1"/>
                <c:pt idx="0">
                  <c:v>Moving Labor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'Labor only'!$B$1:$F$1</c:f>
              <c:strCache>
                <c:ptCount val="5"/>
                <c:pt idx="0">
                  <c:v>Large Continuous</c:v>
                </c:pt>
                <c:pt idx="1">
                  <c:v>Cross-fenced, permanent, rotational</c:v>
                </c:pt>
                <c:pt idx="2">
                  <c:v>Cross-fenced, electric, rotational</c:v>
                </c:pt>
                <c:pt idx="3">
                  <c:v>Multi-pasture continuous</c:v>
                </c:pt>
                <c:pt idx="4">
                  <c:v>Multi-pasture rotational</c:v>
                </c:pt>
              </c:strCache>
            </c:strRef>
          </c:cat>
          <c:val>
            <c:numRef>
              <c:f>'Labor only'!$B$4:$F$4</c:f>
              <c:numCache>
                <c:formatCode>_("$"* #,##0.00_);_("$"* \(#,##0.00\);_("$"*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594.33839999999998</c:v>
                </c:pt>
                <c:pt idx="4">
                  <c:v>402.13080000000002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1-6B46-A80A-A838AB825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591312"/>
        <c:axId val="398599216"/>
      </c:barChart>
      <c:catAx>
        <c:axId val="39859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599216"/>
        <c:crosses val="autoZero"/>
        <c:auto val="1"/>
        <c:lblAlgn val="ctr"/>
        <c:lblOffset val="100"/>
        <c:noMultiLvlLbl val="0"/>
      </c:catAx>
      <c:valAx>
        <c:axId val="3985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59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Total Annual Grazing System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Summary!$A$2</c:f>
              <c:strCache>
                <c:ptCount val="1"/>
                <c:pt idx="0">
                  <c:v>Fencing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Summary!$B$1:$F$1</c:f>
              <c:strCache>
                <c:ptCount val="5"/>
                <c:pt idx="0">
                  <c:v>Large Continuous</c:v>
                </c:pt>
                <c:pt idx="1">
                  <c:v>Cross-fenced, permanent, rotational</c:v>
                </c:pt>
                <c:pt idx="2">
                  <c:v>Cross-fenced, electric, rotational</c:v>
                </c:pt>
                <c:pt idx="3">
                  <c:v>Multi-pasture continuous</c:v>
                </c:pt>
                <c:pt idx="4">
                  <c:v>Multi-pasture rotational</c:v>
                </c:pt>
              </c:strCache>
            </c:strRef>
          </c:cat>
          <c:val>
            <c:numRef>
              <c:f>Summary!$B$2:$F$2</c:f>
              <c:numCache>
                <c:formatCode>_("$"* #,##0.00_);_("$"* \(#,##0.00\);_("$"* "-"??_);_(@_)</c:formatCode>
                <c:ptCount val="5"/>
                <c:pt idx="0">
                  <c:v>8828</c:v>
                </c:pt>
                <c:pt idx="1">
                  <c:v>19849</c:v>
                </c:pt>
                <c:pt idx="2">
                  <c:v>9635</c:v>
                </c:pt>
                <c:pt idx="3">
                  <c:v>29803</c:v>
                </c:pt>
                <c:pt idx="4">
                  <c:v>29803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2-CC4E-9F36-DA378A542AE1}"/>
            </c:ext>
          </c:extLst>
        </c:ser>
        <c:ser>
          <c:idx val="1"/>
          <c:order val="1"/>
          <c:tx>
            <c:strRef>
              <c:f>Summary!$A$3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Summary!$B$1:$F$1</c:f>
              <c:strCache>
                <c:ptCount val="5"/>
                <c:pt idx="0">
                  <c:v>Large Continuous</c:v>
                </c:pt>
                <c:pt idx="1">
                  <c:v>Cross-fenced, permanent, rotational</c:v>
                </c:pt>
                <c:pt idx="2">
                  <c:v>Cross-fenced, electric, rotational</c:v>
                </c:pt>
                <c:pt idx="3">
                  <c:v>Multi-pasture continuous</c:v>
                </c:pt>
                <c:pt idx="4">
                  <c:v>Multi-pasture rotational</c:v>
                </c:pt>
              </c:strCache>
            </c:strRef>
          </c:cat>
          <c:val>
            <c:numRef>
              <c:f>Summary!$B$3:$F$3</c:f>
              <c:numCache>
                <c:formatCode>_("$"* #,##0.00_);_("$"* \(#,##0.00\);_("$"* "-"??_);_(@_)</c:formatCode>
                <c:ptCount val="5"/>
                <c:pt idx="0">
                  <c:v>4420</c:v>
                </c:pt>
                <c:pt idx="1">
                  <c:v>6630</c:v>
                </c:pt>
                <c:pt idx="2">
                  <c:v>6630</c:v>
                </c:pt>
                <c:pt idx="3">
                  <c:v>16345</c:v>
                </c:pt>
                <c:pt idx="4">
                  <c:v>22098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2-CC4E-9F36-DA378A542AE1}"/>
            </c:ext>
          </c:extLst>
        </c:ser>
        <c:ser>
          <c:idx val="2"/>
          <c:order val="2"/>
          <c:tx>
            <c:strRef>
              <c:f>Summary!$A$4</c:f>
              <c:strCache>
                <c:ptCount val="1"/>
                <c:pt idx="0">
                  <c:v>Gathering &amp; Moving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Summary!$B$1:$F$1</c:f>
              <c:strCache>
                <c:ptCount val="5"/>
                <c:pt idx="0">
                  <c:v>Large Continuous</c:v>
                </c:pt>
                <c:pt idx="1">
                  <c:v>Cross-fenced, permanent, rotational</c:v>
                </c:pt>
                <c:pt idx="2">
                  <c:v>Cross-fenced, electric, rotational</c:v>
                </c:pt>
                <c:pt idx="3">
                  <c:v>Multi-pasture continuous</c:v>
                </c:pt>
                <c:pt idx="4">
                  <c:v>Multi-pasture rotational</c:v>
                </c:pt>
              </c:strCache>
            </c:strRef>
          </c:cat>
          <c:val>
            <c:numRef>
              <c:f>Summary!$B$4:$F$4</c:f>
              <c:numCache>
                <c:formatCode>_("$"* #,##0.00_);_("$"* \(#,##0.00\);_("$"* "-"??_);_(@_)</c:formatCode>
                <c:ptCount val="5"/>
                <c:pt idx="0">
                  <c:v>33.299999999999997</c:v>
                </c:pt>
                <c:pt idx="1">
                  <c:v>133.19999999999999</c:v>
                </c:pt>
                <c:pt idx="2">
                  <c:v>133.19999999999999</c:v>
                </c:pt>
                <c:pt idx="3">
                  <c:v>727.53839999999991</c:v>
                </c:pt>
                <c:pt idx="4">
                  <c:v>535.46399999999994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2-CC4E-9F36-DA378A542AE1}"/>
            </c:ext>
          </c:extLst>
        </c:ser>
        <c:ser>
          <c:idx val="4"/>
          <c:order val="4"/>
          <c:tx>
            <c:strRef>
              <c:f>Summary!$A$5</c:f>
              <c:strCache>
                <c:ptCount val="1"/>
                <c:pt idx="0">
                  <c:v>Weekly Cattle Checking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Summary!$B$1:$F$1</c:f>
              <c:strCache>
                <c:ptCount val="5"/>
                <c:pt idx="0">
                  <c:v>Large Continuous</c:v>
                </c:pt>
                <c:pt idx="1">
                  <c:v>Cross-fenced, permanent, rotational</c:v>
                </c:pt>
                <c:pt idx="2">
                  <c:v>Cross-fenced, electric, rotational</c:v>
                </c:pt>
                <c:pt idx="3">
                  <c:v>Multi-pasture continuous</c:v>
                </c:pt>
                <c:pt idx="4">
                  <c:v>Multi-pasture rotational</c:v>
                </c:pt>
              </c:strCache>
            </c:strRef>
          </c:cat>
          <c:val>
            <c:numRef>
              <c:f>Summary!$B$5:$F$5</c:f>
              <c:numCache>
                <c:formatCode>_("$"* #,##0.00_);_("$"* \(#,##0.00\);_("$"* "-"??_);_(@_)</c:formatCode>
                <c:ptCount val="5"/>
                <c:pt idx="0">
                  <c:v>2097.9</c:v>
                </c:pt>
                <c:pt idx="1">
                  <c:v>839.16000000000008</c:v>
                </c:pt>
                <c:pt idx="2">
                  <c:v>839.16000000000008</c:v>
                </c:pt>
                <c:pt idx="3">
                  <c:v>4195.8</c:v>
                </c:pt>
                <c:pt idx="4">
                  <c:v>839.16000000000008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F2-CC4E-9F36-DA378A542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428591"/>
        <c:axId val="1895431919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Summary!#REF!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Summary!$B$1:$F$1</c15:sqref>
                        </c15:formulaRef>
                      </c:ext>
                    </c:extLst>
                    <c:strCache>
                      <c:ptCount val="5"/>
                      <c:pt idx="0">
                        <c:v>Large Continuous</c:v>
                      </c:pt>
                      <c:pt idx="1">
                        <c:v>Cross-fenced, permanent, rotational</c:v>
                      </c:pt>
                      <c:pt idx="2">
                        <c:v>Cross-fenced, electric, rotational</c:v>
                      </c:pt>
                      <c:pt idx="3">
                        <c:v>Multi-pasture continuous</c:v>
                      </c:pt>
                      <c:pt idx="4">
                        <c:v>Multi-pasture rotational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Summary!#REF!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5F2-CC4E-9F36-DA378A542AE1}"/>
                  </c:ext>
                </c:extLst>
              </c15:ser>
            </c15:filteredBarSeries>
          </c:ext>
        </c:extLst>
      </c:barChart>
      <c:catAx>
        <c:axId val="189542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1919"/>
        <c:crosses val="autoZero"/>
        <c:auto val="1"/>
        <c:lblAlgn val="ctr"/>
        <c:lblOffset val="100"/>
        <c:noMultiLvlLbl val="0"/>
      </c:catAx>
      <c:valAx>
        <c:axId val="1895431919"/>
        <c:scaling>
          <c:orientation val="minMax"/>
          <c:max val="5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28591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Returns/Hectare</a:t>
            </a:r>
          </a:p>
          <a:p>
            <a:pPr>
              <a:defRPr sz="2000"/>
            </a:pPr>
            <a:r>
              <a:rPr lang="en-US" sz="2000" dirty="0"/>
              <a:t>Over Various Historical Marketing Date/Stocking Rate Combo’s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1275" cap="rnd" cmpd="sng">
              <a:noFill/>
              <a:round/>
            </a:ln>
            <a:effectLst/>
          </c:spPr>
          <c:marker>
            <c:symbol val="dash"/>
            <c:size val="23"/>
            <c:spPr>
              <a:noFill/>
              <a:ln w="603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Sheet1!$B$9:$J$9</c:f>
                <c:numCache>
                  <c:formatCode>General</c:formatCode>
                  <c:ptCount val="9"/>
                  <c:pt idx="0">
                    <c:v>27.23</c:v>
                  </c:pt>
                  <c:pt idx="1">
                    <c:v>27.230000000000004</c:v>
                  </c:pt>
                  <c:pt idx="2">
                    <c:v>36.85</c:v>
                  </c:pt>
                  <c:pt idx="3">
                    <c:v>33.590000000000003</c:v>
                  </c:pt>
                  <c:pt idx="4">
                    <c:v>35.980000000000004</c:v>
                  </c:pt>
                  <c:pt idx="5">
                    <c:v>45.339999999999996</c:v>
                  </c:pt>
                  <c:pt idx="6">
                    <c:v>49.89</c:v>
                  </c:pt>
                  <c:pt idx="7">
                    <c:v>53.379999999999995</c:v>
                  </c:pt>
                  <c:pt idx="8">
                    <c:v>67.039999999999992</c:v>
                  </c:pt>
                </c:numCache>
              </c:numRef>
            </c:plus>
            <c:minus>
              <c:numRef>
                <c:f>Sheet1!$B$11:$J$11</c:f>
                <c:numCache>
                  <c:formatCode>General</c:formatCode>
                  <c:ptCount val="9"/>
                  <c:pt idx="0">
                    <c:v>26.42</c:v>
                  </c:pt>
                  <c:pt idx="1">
                    <c:v>27.38</c:v>
                  </c:pt>
                  <c:pt idx="2">
                    <c:v>33.18</c:v>
                  </c:pt>
                  <c:pt idx="3">
                    <c:v>35.130000000000003</c:v>
                  </c:pt>
                  <c:pt idx="4">
                    <c:v>36.650000000000006</c:v>
                  </c:pt>
                  <c:pt idx="5">
                    <c:v>44.21</c:v>
                  </c:pt>
                  <c:pt idx="6">
                    <c:v>52.66</c:v>
                  </c:pt>
                  <c:pt idx="7">
                    <c:v>54.900000000000006</c:v>
                  </c:pt>
                  <c:pt idx="8">
                    <c:v>66.23</c:v>
                  </c:pt>
                </c:numCache>
              </c:numRef>
            </c:minus>
            <c:spPr>
              <a:noFill/>
              <a:ln w="349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Sheet1!$B$3:$J$3</c:f>
              <c:strCache>
                <c:ptCount val="9"/>
                <c:pt idx="0">
                  <c:v>Light/Aug</c:v>
                </c:pt>
                <c:pt idx="1">
                  <c:v>Light/Sep</c:v>
                </c:pt>
                <c:pt idx="2">
                  <c:v>Light/Oct</c:v>
                </c:pt>
                <c:pt idx="3">
                  <c:v>Moderate/Aug</c:v>
                </c:pt>
                <c:pt idx="4">
                  <c:v>Moderate/Sep</c:v>
                </c:pt>
                <c:pt idx="5">
                  <c:v>Moderate/Oct</c:v>
                </c:pt>
                <c:pt idx="6">
                  <c:v>Heavy/Aug</c:v>
                </c:pt>
                <c:pt idx="7">
                  <c:v>Heavy/Sep</c:v>
                </c:pt>
                <c:pt idx="8">
                  <c:v>Heavy/Oct</c:v>
                </c:pt>
              </c:strCache>
            </c:strRef>
          </c:cat>
          <c:val>
            <c:numRef>
              <c:f>Sheet1!$B$4:$J$4</c:f>
              <c:numCache>
                <c:formatCode>"$"#,##0.00_);[Red]\("$"#,##0.00\)</c:formatCode>
                <c:ptCount val="9"/>
                <c:pt idx="0">
                  <c:v>16.510000000000002</c:v>
                </c:pt>
                <c:pt idx="1">
                  <c:v>14.01</c:v>
                </c:pt>
                <c:pt idx="2">
                  <c:v>12.03</c:v>
                </c:pt>
                <c:pt idx="3">
                  <c:v>18.010000000000002</c:v>
                </c:pt>
                <c:pt idx="4">
                  <c:v>18.98</c:v>
                </c:pt>
                <c:pt idx="5">
                  <c:v>15.57</c:v>
                </c:pt>
                <c:pt idx="6">
                  <c:v>24.59</c:v>
                </c:pt>
                <c:pt idx="7">
                  <c:v>25.67</c:v>
                </c:pt>
                <c:pt idx="8">
                  <c:v>19.350000000000001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95-BB4F-BD5E-AAA2E2F98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08463"/>
        <c:axId val="1260626784"/>
      </c:lineChart>
      <c:catAx>
        <c:axId val="13850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626784"/>
        <c:crosses val="autoZero"/>
        <c:auto val="1"/>
        <c:lblAlgn val="ctr"/>
        <c:lblOffset val="1000"/>
        <c:noMultiLvlLbl val="0"/>
      </c:catAx>
      <c:valAx>
        <c:axId val="126062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0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ADG</a:t>
            </a:r>
            <a:r>
              <a:rPr lang="en-US" b="1" baseline="0" dirty="0"/>
              <a:t> (pounds/steer/day): TRM pastures only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177288385826775E-2"/>
          <c:y val="0.10320711717475903"/>
          <c:w val="0.93163521161417318"/>
          <c:h val="0.82951139090112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Loamy</c:v>
                </c:pt>
                <c:pt idx="1">
                  <c:v>Mixed/Sandy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1.0574762550881969</c:v>
                </c:pt>
                <c:pt idx="1">
                  <c:v>1.4012656716417911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B-4CEC-BED2-2FE5D7B0BF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Loamy</c:v>
                </c:pt>
                <c:pt idx="1">
                  <c:v>Mixed/Sandy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1.0618025258323771</c:v>
                </c:pt>
                <c:pt idx="1">
                  <c:v>2.1398686567164189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AB-4CEC-BED2-2FE5D7B0BF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Loamy</c:v>
                </c:pt>
                <c:pt idx="1">
                  <c:v>Mixed/Sandy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1.2549893390191926</c:v>
                </c:pt>
                <c:pt idx="1">
                  <c:v>2.1749253731343297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AB-4CEC-BED2-2FE5D7B0BF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Loamy</c:v>
                </c:pt>
                <c:pt idx="1">
                  <c:v>Mixed/Sandy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1.3833378561736778</c:v>
                </c:pt>
                <c:pt idx="1">
                  <c:v>2.4542412935323399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AB-4CEC-BED2-2FE5D7B0BF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Loamy</c:v>
                </c:pt>
                <c:pt idx="1">
                  <c:v>Mixed/Sandy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1.7598371777476252</c:v>
                </c:pt>
                <c:pt idx="1">
                  <c:v>2.5114001421464125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AB-4CEC-BED2-2FE5D7B0B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096608"/>
        <c:axId val="1579094528"/>
      </c:barChart>
      <c:catAx>
        <c:axId val="15790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094528"/>
        <c:crosses val="autoZero"/>
        <c:auto val="1"/>
        <c:lblAlgn val="ctr"/>
        <c:lblOffset val="100"/>
        <c:noMultiLvlLbl val="0"/>
      </c:catAx>
      <c:valAx>
        <c:axId val="15790945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0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ADG (pounds/steer/day): CARM 1 vs CARM 2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CARM 1</c:v>
                </c:pt>
                <c:pt idx="1">
                  <c:v>CARM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1.5409999999999999</c:v>
                </c:pt>
                <c:pt idx="1">
                  <c:v>1.9339999999999999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7-4F33-9795-1CBF2F7A6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161055"/>
        <c:axId val="375464863"/>
      </c:barChart>
      <c:catAx>
        <c:axId val="66016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64863"/>
        <c:crosses val="autoZero"/>
        <c:auto val="1"/>
        <c:lblAlgn val="ctr"/>
        <c:lblOffset val="100"/>
        <c:noMultiLvlLbl val="0"/>
      </c:catAx>
      <c:valAx>
        <c:axId val="375464863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ADG (pounds/steer/day): TRM Loamy vs. CARM 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TRM Loamy</c:v>
                </c:pt>
                <c:pt idx="1">
                  <c:v>CARM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1.3029999999999999</c:v>
                </c:pt>
                <c:pt idx="1">
                  <c:v>1.5409999999999999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C-4235-B9AD-366E38C74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796959"/>
        <c:axId val="738792383"/>
      </c:barChart>
      <c:catAx>
        <c:axId val="73879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792383"/>
        <c:crosses val="autoZero"/>
        <c:auto val="1"/>
        <c:lblAlgn val="ctr"/>
        <c:lblOffset val="100"/>
        <c:noMultiLvlLbl val="0"/>
      </c:catAx>
      <c:valAx>
        <c:axId val="738792383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796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ADG (pounds/steer/day): TRM Mixed &amp; Sandy vs. CARM 2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TRM Mixed &amp; Sandy</c:v>
                </c:pt>
                <c:pt idx="1">
                  <c:v>CARM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2.1360000000000001</c:v>
                </c:pt>
                <c:pt idx="1">
                  <c:v>1.9339999999999999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3-43E3-A998-9FE9B2AA9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1024543"/>
        <c:axId val="661031615"/>
      </c:barChart>
      <c:catAx>
        <c:axId val="66102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31615"/>
        <c:crosses val="autoZero"/>
        <c:auto val="1"/>
        <c:lblAlgn val="ctr"/>
        <c:lblOffset val="100"/>
        <c:noMultiLvlLbl val="0"/>
      </c:catAx>
      <c:valAx>
        <c:axId val="661031615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2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Ending Value/Head </a:t>
            </a:r>
          </a:p>
          <a:p>
            <a:pPr>
              <a:defRPr sz="2400"/>
            </a:pPr>
            <a:r>
              <a:rPr lang="en-US" sz="2400" b="1" i="1" dirty="0"/>
              <a:t>No</a:t>
            </a:r>
            <a:r>
              <a:rPr lang="en-US" sz="2400" b="1" i="1" baseline="0" dirty="0"/>
              <a:t> Price Slide</a:t>
            </a:r>
            <a:endParaRPr lang="en-US" sz="2400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Sheet1!$Z$5</c:f>
              <c:strCache>
                <c:ptCount val="1"/>
                <c:pt idx="0">
                  <c:v>TRM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Sheet1!$Z$6:$Z$13</c:f>
              <c:numCache>
                <c:formatCode>"$"#,##0.00</c:formatCode>
                <c:ptCount val="8"/>
                <c:pt idx="0">
                  <c:v>2390.1658259882006</c:v>
                </c:pt>
                <c:pt idx="1">
                  <c:v>2114.6511337200004</c:v>
                </c:pt>
                <c:pt idx="2">
                  <c:v>1436.3887624531333</c:v>
                </c:pt>
                <c:pt idx="3">
                  <c:v>1656.1087346536688</c:v>
                </c:pt>
                <c:pt idx="4">
                  <c:v>1620.5587462463343</c:v>
                </c:pt>
                <c:pt idx="5">
                  <c:v>1474.0125766669109</c:v>
                </c:pt>
                <c:pt idx="6">
                  <c:v>1443.159403810442</c:v>
                </c:pt>
                <c:pt idx="7">
                  <c:v>1268.7090934736834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5-154A-AD0B-161E19FAE082}"/>
            </c:ext>
          </c:extLst>
        </c:ser>
        <c:ser>
          <c:idx val="1"/>
          <c:order val="1"/>
          <c:tx>
            <c:strRef>
              <c:f>Sheet1!$AA$5</c:f>
              <c:strCache>
                <c:ptCount val="1"/>
                <c:pt idx="0">
                  <c:v>CARM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Sheet1!$AA$6:$AA$13</c:f>
              <c:numCache>
                <c:formatCode>"$"#,##0.00</c:formatCode>
                <c:ptCount val="8"/>
                <c:pt idx="0">
                  <c:v>2263.2331719026547</c:v>
                </c:pt>
                <c:pt idx="1">
                  <c:v>2010.3027897600002</c:v>
                </c:pt>
                <c:pt idx="2">
                  <c:v>1371.500563738618</c:v>
                </c:pt>
                <c:pt idx="3">
                  <c:v>1586.1323092457669</c:v>
                </c:pt>
                <c:pt idx="4">
                  <c:v>1549.7919887683283</c:v>
                </c:pt>
                <c:pt idx="5">
                  <c:v>1422.6909814407197</c:v>
                </c:pt>
                <c:pt idx="6">
                  <c:v>1445.6396758380465</c:v>
                </c:pt>
                <c:pt idx="7">
                  <c:v>1219.5878242718445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15-154A-AD0B-161E19FAE082}"/>
            </c:ext>
          </c:extLst>
        </c:ser>
        <c:ser>
          <c:idx val="2"/>
          <c:order val="2"/>
          <c:tx>
            <c:strRef>
              <c:f>Sheet1!$AB$5</c:f>
              <c:strCache>
                <c:ptCount val="1"/>
                <c:pt idx="0">
                  <c:v>CARM1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Sheet1!$AB$6:$AB$13</c:f>
              <c:numCache>
                <c:formatCode>General</c:formatCode>
                <c:ptCount val="8"/>
                <c:pt idx="6" formatCode="&quot;$&quot;#,##0.00">
                  <c:v>1436.716990965527</c:v>
                </c:pt>
                <c:pt idx="7" formatCode="&quot;$&quot;#,##0.00">
                  <c:v>1211.5410850485432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15-154A-AD0B-161E19FAE082}"/>
            </c:ext>
          </c:extLst>
        </c:ser>
        <c:ser>
          <c:idx val="3"/>
          <c:order val="3"/>
          <c:tx>
            <c:strRef>
              <c:f>Sheet1!$AC$5</c:f>
              <c:strCache>
                <c:ptCount val="1"/>
                <c:pt idx="0">
                  <c:v>CARM2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Sheet1!$AC$6:$AC$13</c:f>
              <c:numCache>
                <c:formatCode>General</c:formatCode>
                <c:ptCount val="8"/>
                <c:pt idx="6" formatCode="&quot;$&quot;#,##0.00">
                  <c:v>1454.5623607105654</c:v>
                </c:pt>
                <c:pt idx="7" formatCode="&quot;$&quot;#,##0.00">
                  <c:v>1227.6345634951458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15-154A-AD0B-161E19FAE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165023"/>
        <c:axId val="1387166671"/>
      </c:barChart>
      <c:catAx>
        <c:axId val="1387165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166671"/>
        <c:crosses val="autoZero"/>
        <c:auto val="1"/>
        <c:lblAlgn val="ctr"/>
        <c:lblOffset val="100"/>
        <c:noMultiLvlLbl val="0"/>
      </c:catAx>
      <c:valAx>
        <c:axId val="1387166671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165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>
                <a:effectLst/>
              </a:rPr>
              <a:t>Per Head Difference</a:t>
            </a:r>
            <a:endParaRPr lang="en-US" sz="2400" dirty="0">
              <a:effectLst/>
            </a:endParaRPr>
          </a:p>
          <a:p>
            <a:pPr>
              <a:defRPr sz="2400"/>
            </a:pPr>
            <a:r>
              <a:rPr lang="en-US" sz="2400" b="1" i="1" baseline="0" dirty="0">
                <a:effectLst/>
              </a:rPr>
              <a:t>No Price Slide</a:t>
            </a:r>
            <a:endParaRPr lang="en-US" sz="2400" b="1" i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Sheet1!$AE$5</c:f>
              <c:strCache>
                <c:ptCount val="1"/>
                <c:pt idx="0">
                  <c:v>Difference (TRM - CARM)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Sheet1!$AE$6:$AE$13</c:f>
              <c:numCache>
                <c:formatCode>"$"#,##0.00</c:formatCode>
                <c:ptCount val="8"/>
                <c:pt idx="0">
                  <c:v>126.93265408554589</c:v>
                </c:pt>
                <c:pt idx="1">
                  <c:v>104.34834396000019</c:v>
                </c:pt>
                <c:pt idx="2">
                  <c:v>64.888198714515283</c:v>
                </c:pt>
                <c:pt idx="3">
                  <c:v>69.976425407901843</c:v>
                </c:pt>
                <c:pt idx="4">
                  <c:v>70.766757478005957</c:v>
                </c:pt>
                <c:pt idx="5">
                  <c:v>51.321595226191221</c:v>
                </c:pt>
                <c:pt idx="6">
                  <c:v>-2.480272027604542</c:v>
                </c:pt>
                <c:pt idx="7">
                  <c:v>49.121269201838913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9-4E4E-B4F5-17A67D7A14F3}"/>
            </c:ext>
          </c:extLst>
        </c:ser>
        <c:ser>
          <c:idx val="1"/>
          <c:order val="1"/>
          <c:tx>
            <c:strRef>
              <c:f>Sheet1!$AF$5</c:f>
              <c:strCache>
                <c:ptCount val="1"/>
                <c:pt idx="0">
                  <c:v>CARM1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Sheet1!$AF$6:$AF$13</c:f>
              <c:numCache>
                <c:formatCode>General</c:formatCode>
                <c:ptCount val="8"/>
                <c:pt idx="6" formatCode="&quot;$&quot;#,##0.00">
                  <c:v>6.4424128449149975</c:v>
                </c:pt>
                <c:pt idx="7" formatCode="&quot;$&quot;#,##0.00">
                  <c:v>57.168008425140215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69-4E4E-B4F5-17A67D7A14F3}"/>
            </c:ext>
          </c:extLst>
        </c:ser>
        <c:ser>
          <c:idx val="2"/>
          <c:order val="2"/>
          <c:tx>
            <c:strRef>
              <c:f>Sheet1!$AG$5</c:f>
              <c:strCache>
                <c:ptCount val="1"/>
                <c:pt idx="0">
                  <c:v>CARM2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Sheet1!$AG$6:$AG$13</c:f>
              <c:numCache>
                <c:formatCode>General</c:formatCode>
                <c:ptCount val="8"/>
                <c:pt idx="6" formatCode="&quot;$&quot;#,##0.00">
                  <c:v>-11.402956900123399</c:v>
                </c:pt>
                <c:pt idx="7" formatCode="&quot;$&quot;#,##0.00">
                  <c:v>41.074529978537612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69-4E4E-B4F5-17A67D7A1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7118672"/>
        <c:axId val="1387171871"/>
      </c:barChart>
      <c:catAx>
        <c:axId val="136711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171871"/>
        <c:crosses val="autoZero"/>
        <c:auto val="1"/>
        <c:lblAlgn val="ctr"/>
        <c:lblOffset val="100"/>
        <c:noMultiLvlLbl val="0"/>
      </c:catAx>
      <c:valAx>
        <c:axId val="138717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11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>
                <a:effectLst/>
              </a:rPr>
              <a:t>Ending Value/Head </a:t>
            </a:r>
            <a:endParaRPr lang="en-US" sz="2400" dirty="0">
              <a:effectLst/>
            </a:endParaRPr>
          </a:p>
          <a:p>
            <a:pPr>
              <a:defRPr/>
            </a:pPr>
            <a:r>
              <a:rPr lang="en-US" sz="2400" b="1" i="1" baseline="0" dirty="0">
                <a:effectLst/>
              </a:rPr>
              <a:t>Including Price Slide</a:t>
            </a:r>
            <a:endParaRPr lang="en-US" sz="2400" b="1" i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Sheet1!$Q$5</c:f>
              <c:strCache>
                <c:ptCount val="1"/>
                <c:pt idx="0">
                  <c:v>TRM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Sheet1!$Q$6:$Q$13</c:f>
              <c:numCache>
                <c:formatCode>"$"#,##0.00</c:formatCode>
                <c:ptCount val="8"/>
                <c:pt idx="0">
                  <c:v>2390.1658259882006</c:v>
                </c:pt>
                <c:pt idx="1">
                  <c:v>2114.6511337200004</c:v>
                </c:pt>
                <c:pt idx="2">
                  <c:v>1436.3887624531333</c:v>
                </c:pt>
                <c:pt idx="3">
                  <c:v>1656.1087346536688</c:v>
                </c:pt>
                <c:pt idx="4">
                  <c:v>1620.5587462463343</c:v>
                </c:pt>
                <c:pt idx="5">
                  <c:v>1474.0125766669109</c:v>
                </c:pt>
                <c:pt idx="6">
                  <c:v>1443.159403810442</c:v>
                </c:pt>
                <c:pt idx="7">
                  <c:v>1268.7090934736834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1-944B-A3A7-229E878F7E12}"/>
            </c:ext>
          </c:extLst>
        </c:ser>
        <c:ser>
          <c:idx val="1"/>
          <c:order val="1"/>
          <c:tx>
            <c:strRef>
              <c:f>Sheet1!$R$5</c:f>
              <c:strCache>
                <c:ptCount val="1"/>
                <c:pt idx="0">
                  <c:v>CARM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Sheet1!$R$6:$R$13</c:f>
              <c:numCache>
                <c:formatCode>"$"#,##0.00</c:formatCode>
                <c:ptCount val="8"/>
                <c:pt idx="0">
                  <c:v>2382.7740690265487</c:v>
                </c:pt>
                <c:pt idx="1">
                  <c:v>2043.9591688959999</c:v>
                </c:pt>
                <c:pt idx="2">
                  <c:v>1391.0249822442422</c:v>
                </c:pt>
                <c:pt idx="3">
                  <c:v>1617.6106459517698</c:v>
                </c:pt>
                <c:pt idx="4">
                  <c:v>1579.2373158651026</c:v>
                </c:pt>
                <c:pt idx="5">
                  <c:v>1454.6877550775307</c:v>
                </c:pt>
                <c:pt idx="6">
                  <c:v>1445.6396758380465</c:v>
                </c:pt>
                <c:pt idx="7">
                  <c:v>1288.3986235922328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1-944B-A3A7-229E878F7E12}"/>
            </c:ext>
          </c:extLst>
        </c:ser>
        <c:ser>
          <c:idx val="2"/>
          <c:order val="2"/>
          <c:tx>
            <c:strRef>
              <c:f>Sheet1!$S$5</c:f>
              <c:strCache>
                <c:ptCount val="1"/>
                <c:pt idx="0">
                  <c:v>CARM1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Sheet1!$S$6:$S$13</c:f>
              <c:numCache>
                <c:formatCode>General</c:formatCode>
                <c:ptCount val="8"/>
                <c:pt idx="6" formatCode="&quot;$&quot;#,##0.00">
                  <c:v>1436.716990965527</c:v>
                </c:pt>
                <c:pt idx="7" formatCode="&quot;$&quot;#,##0.00">
                  <c:v>1279.897876427184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21-944B-A3A7-229E878F7E12}"/>
            </c:ext>
          </c:extLst>
        </c:ser>
        <c:ser>
          <c:idx val="3"/>
          <c:order val="3"/>
          <c:tx>
            <c:strRef>
              <c:f>Sheet1!$T$5</c:f>
              <c:strCache>
                <c:ptCount val="1"/>
                <c:pt idx="0">
                  <c:v>CARM2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Sheet1!$T$6:$T$13</c:f>
              <c:numCache>
                <c:formatCode>General</c:formatCode>
                <c:ptCount val="8"/>
                <c:pt idx="6" formatCode="&quot;$&quot;#,##0.00">
                  <c:v>1454.5623607105654</c:v>
                </c:pt>
                <c:pt idx="7" formatCode="&quot;$&quot;#,##0.00">
                  <c:v>1296.8993707572818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21-944B-A3A7-229E878F7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073391"/>
        <c:axId val="1387075039"/>
      </c:barChart>
      <c:catAx>
        <c:axId val="138707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075039"/>
        <c:crosses val="autoZero"/>
        <c:auto val="1"/>
        <c:lblAlgn val="ctr"/>
        <c:lblOffset val="100"/>
        <c:noMultiLvlLbl val="0"/>
      </c:catAx>
      <c:valAx>
        <c:axId val="1387075039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07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>
                <a:effectLst/>
              </a:rPr>
              <a:t>Per Head Difference</a:t>
            </a:r>
            <a:endParaRPr lang="en-US" sz="2800" dirty="0">
              <a:effectLst/>
            </a:endParaRPr>
          </a:p>
          <a:p>
            <a:pPr>
              <a:defRPr sz="2800"/>
            </a:pPr>
            <a:r>
              <a:rPr lang="en-US" sz="2800" b="1" i="1" baseline="0" dirty="0">
                <a:effectLst/>
              </a:rPr>
              <a:t>Including Price Slide</a:t>
            </a:r>
            <a:endParaRPr lang="en-US" sz="2800" b="1" i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Sheet1!$V$5</c:f>
              <c:strCache>
                <c:ptCount val="1"/>
                <c:pt idx="0">
                  <c:v>Difference (TRM - CARM)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Sheet1!$V$6:$V$13</c:f>
              <c:numCache>
                <c:formatCode>"$"#,##0.00</c:formatCode>
                <c:ptCount val="8"/>
                <c:pt idx="0">
                  <c:v>7.3917569616519359</c:v>
                </c:pt>
                <c:pt idx="1">
                  <c:v>70.691964824000479</c:v>
                </c:pt>
                <c:pt idx="2">
                  <c:v>45.363780208891058</c:v>
                </c:pt>
                <c:pt idx="3">
                  <c:v>38.498088701898951</c:v>
                </c:pt>
                <c:pt idx="4">
                  <c:v>41.321430381231721</c:v>
                </c:pt>
                <c:pt idx="5">
                  <c:v>19.324821589380235</c:v>
                </c:pt>
                <c:pt idx="6">
                  <c:v>-2.480272027604542</c:v>
                </c:pt>
                <c:pt idx="7">
                  <c:v>-19.689530118549328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7-4C41-9E78-8B0DB3714F92}"/>
            </c:ext>
          </c:extLst>
        </c:ser>
        <c:ser>
          <c:idx val="1"/>
          <c:order val="1"/>
          <c:tx>
            <c:strRef>
              <c:f>Sheet1!$W$5</c:f>
              <c:strCache>
                <c:ptCount val="1"/>
                <c:pt idx="0">
                  <c:v>CARM1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Sheet1!$W$6:$W$13</c:f>
              <c:numCache>
                <c:formatCode>General</c:formatCode>
                <c:ptCount val="8"/>
                <c:pt idx="6" formatCode="&quot;$&quot;#,##0.00">
                  <c:v>6.4424128449149975</c:v>
                </c:pt>
                <c:pt idx="7" formatCode="&quot;$&quot;#,##0.00">
                  <c:v>-11.188782953500549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7-4C41-9E78-8B0DB3714F92}"/>
            </c:ext>
          </c:extLst>
        </c:ser>
        <c:ser>
          <c:idx val="2"/>
          <c:order val="2"/>
          <c:tx>
            <c:strRef>
              <c:f>Sheet1!$X$5</c:f>
              <c:strCache>
                <c:ptCount val="1"/>
                <c:pt idx="0">
                  <c:v>CARM2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Sheet1!$A$6:$A$13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Sheet1!$X$6:$X$13</c:f>
              <c:numCache>
                <c:formatCode>General</c:formatCode>
                <c:ptCount val="8"/>
                <c:pt idx="6" formatCode="&quot;$&quot;#,##0.00">
                  <c:v>-11.402956900123399</c:v>
                </c:pt>
                <c:pt idx="7" formatCode="&quot;$&quot;#,##0.00">
                  <c:v>-28.190277283598334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E7-4C41-9E78-8B0DB3714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215407"/>
        <c:axId val="1386921343"/>
      </c:barChart>
      <c:catAx>
        <c:axId val="138721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921343"/>
        <c:crosses val="autoZero"/>
        <c:auto val="1"/>
        <c:lblAlgn val="ctr"/>
        <c:lblOffset val="100"/>
        <c:noMultiLvlLbl val="0"/>
      </c:catAx>
      <c:valAx>
        <c:axId val="1386921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21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0.74209</cdr:x>
      <cdr:y>0.77143</cdr:y>
    </cdr:from>
    <cdr:to>
      <cdr:x>0.80122</cdr:x>
      <cdr:y>0.83226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5B4D060-9E5E-6976-4ACD-8E19C70F2F89}"/>
            </a:ext>
          </a:extLst>
        </cdr:cNvPr>
        <cdr:cNvSpPr txBox="1"/>
      </cdr:nvSpPr>
      <cdr:spPr>
        <a:xfrm xmlns:a="http://schemas.openxmlformats.org/drawingml/2006/main">
          <a:off x="6202776" y="4231079"/>
          <a:ext cx="494270" cy="333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>
              <a:solidFill>
                <a:srgbClr val="FF0000"/>
              </a:solidFill>
            </a:rPr>
            <a:t>*</a:t>
          </a:r>
        </a:p>
      </cdr:txBody>
    </cdr:sp>
  </cdr:relSizeAnchor>
  <cdr:relSizeAnchor xmlns:cdr="http://schemas.openxmlformats.org/drawingml/2006/chartDrawing">
    <cdr:from>
      <cdr:x>0.72155</cdr:x>
      <cdr:y>0.14511</cdr:y>
    </cdr:from>
    <cdr:to>
      <cdr:x>0.78069</cdr:x>
      <cdr:y>0.20369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469DEF2-73E6-684F-070C-E89B6945AE74}"/>
            </a:ext>
          </a:extLst>
        </cdr:cNvPr>
        <cdr:cNvSpPr txBox="1"/>
      </cdr:nvSpPr>
      <cdr:spPr>
        <a:xfrm xmlns:a="http://schemas.openxmlformats.org/drawingml/2006/main">
          <a:off x="6031154" y="795901"/>
          <a:ext cx="494270" cy="321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dirty="0">
              <a:solidFill>
                <a:srgbClr val="FF0000"/>
              </a:solidFill>
            </a:rPr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56839-BA5B-4495-AABE-1E8D3EF44D06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ABC5-4DDC-4DF2-ABCD-A3B1F926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457A-E2B0-8649-AA52-2AF5EDC26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4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9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06C12-EDC7-E845-841E-9367312FE0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12-16% decrease in gains, but only 10% decrease in returns </a:t>
            </a:r>
            <a:r>
              <a:rPr lang="en-US"/>
              <a:t>– price </a:t>
            </a:r>
            <a:r>
              <a:rPr lang="en-US" dirty="0"/>
              <a:t>slide is important – marketing skills are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F5D6D-61F4-C84A-8A89-2F553A1A5D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3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7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 1.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five scenarios we use to model our costs are:  1) one large pasture, grazed continuously; 2) Scenario one, subdivided using permanent barbed-wire fencing, rotationally grazed; 3) Scenario one, subdivided using temporary electric fencing, rotationally grazed 4) ten non-contiguous pastures, grazed continuously, and 5) ten non-contiguous pastures, rotationally grazed.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1FE6B-019A-E743-BBEC-1268E5E2CC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6F1F-F6C3-9249-97FB-57CB23BF5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F363A-33CA-4F44-A906-71CDFDA95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2" indent="0" algn="ctr">
              <a:buNone/>
              <a:defRPr sz="2000"/>
            </a:lvl2pPr>
            <a:lvl3pPr marL="914443" indent="0" algn="ctr">
              <a:buNone/>
              <a:defRPr sz="1800"/>
            </a:lvl3pPr>
            <a:lvl4pPr marL="1371666" indent="0" algn="ctr">
              <a:buNone/>
              <a:defRPr sz="1600"/>
            </a:lvl4pPr>
            <a:lvl5pPr marL="1828888" indent="0" algn="ctr">
              <a:buNone/>
              <a:defRPr sz="1600"/>
            </a:lvl5pPr>
            <a:lvl6pPr marL="2286110" indent="0" algn="ctr">
              <a:buNone/>
              <a:defRPr sz="1600"/>
            </a:lvl6pPr>
            <a:lvl7pPr marL="2743331" indent="0" algn="ctr">
              <a:buNone/>
              <a:defRPr sz="1600"/>
            </a:lvl7pPr>
            <a:lvl8pPr marL="3200552" indent="0" algn="ctr">
              <a:buNone/>
              <a:defRPr sz="1600"/>
            </a:lvl8pPr>
            <a:lvl9pPr marL="365777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83D87-61C1-2A47-9983-A75FBC2A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10BD-2927-FE40-A8BC-59AF80CB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2EE5F-0D80-654B-A35B-ED8C3852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4E8F46F-CBDA-A777-566B-9045C889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337D-4EA9-A148-8B18-77546A68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F94B0-A5AB-2E45-BB89-16F17214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4FD4D-8945-5B46-92C8-AE64E10D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FD152-7F97-AE42-960A-2CE1D127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960D3-048E-EE4A-84F8-6919C363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5EAA05F-5AB9-C02C-C5C8-6EAD0BFB3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E7A97-9024-1547-8B16-B599BCA37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68788-2F45-0D4D-A0ED-2E74B28A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2CDD2-51CD-4D47-BF53-E444F427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960BF-FAB1-8E4E-80EC-5CC98C3D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7CC1E-CCBC-844F-8356-23FCA8F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5A40BB8-7AB2-0B4B-DB31-1D02DC7B9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779B636-5FAE-868C-673D-4409D5044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2D7E-546E-6442-8311-40A1A196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8E695-7791-6A4E-AD5C-CE5E4FC28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C5AFA-B198-C542-97F9-31C2BC91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7B906-01A3-BC4B-9216-D5A8F761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8395B-7223-3344-A1D6-61279D13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7A2DC46-981F-9B63-5919-8F9A45EBC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2509-24B2-3642-B61E-3EDA3E26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170B0-19F3-2446-823D-5E8AF6C01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1EC55-8133-5940-A9F1-DFFD0EB2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39A4-F6FD-664C-8ED1-0B342BA4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1721-288D-0244-A313-E3C1098C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FB96DBB-ADD8-1C99-F948-4BEE69101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BEF7-C050-6A42-B97E-A26BC1C1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9751-BF29-4844-AF61-394375F7A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821AD-43FD-5843-95AA-522DEF33F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653D3-A24B-A74B-9835-AF5E966A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F7CF-07EA-3547-AE17-2B37659F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10414-D61B-0C48-9919-E0F75837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A95FDC7-DB63-A93E-7776-6FAEAA948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CF01-B1B3-3148-BC8E-C5B58A1E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A5A7C-C2C1-E544-9B2B-FBD38867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3" indent="0">
              <a:buNone/>
              <a:defRPr sz="1800" b="1"/>
            </a:lvl3pPr>
            <a:lvl4pPr marL="1371666" indent="0">
              <a:buNone/>
              <a:defRPr sz="1600" b="1"/>
            </a:lvl4pPr>
            <a:lvl5pPr marL="1828888" indent="0">
              <a:buNone/>
              <a:defRPr sz="1600" b="1"/>
            </a:lvl5pPr>
            <a:lvl6pPr marL="2286110" indent="0">
              <a:buNone/>
              <a:defRPr sz="1600" b="1"/>
            </a:lvl6pPr>
            <a:lvl7pPr marL="2743331" indent="0">
              <a:buNone/>
              <a:defRPr sz="1600" b="1"/>
            </a:lvl7pPr>
            <a:lvl8pPr marL="3200552" indent="0">
              <a:buNone/>
              <a:defRPr sz="1600" b="1"/>
            </a:lvl8pPr>
            <a:lvl9pPr marL="36577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4929E-F2CC-FA40-9AF6-0E80049E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3CC98-E2B5-FF4D-9EA2-5DF74AE9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3" indent="0">
              <a:buNone/>
              <a:defRPr sz="1800" b="1"/>
            </a:lvl3pPr>
            <a:lvl4pPr marL="1371666" indent="0">
              <a:buNone/>
              <a:defRPr sz="1600" b="1"/>
            </a:lvl4pPr>
            <a:lvl5pPr marL="1828888" indent="0">
              <a:buNone/>
              <a:defRPr sz="1600" b="1"/>
            </a:lvl5pPr>
            <a:lvl6pPr marL="2286110" indent="0">
              <a:buNone/>
              <a:defRPr sz="1600" b="1"/>
            </a:lvl6pPr>
            <a:lvl7pPr marL="2743331" indent="0">
              <a:buNone/>
              <a:defRPr sz="1600" b="1"/>
            </a:lvl7pPr>
            <a:lvl8pPr marL="3200552" indent="0">
              <a:buNone/>
              <a:defRPr sz="1600" b="1"/>
            </a:lvl8pPr>
            <a:lvl9pPr marL="36577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87278-C8FD-B54A-AE0F-6697604F9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2BF6D-7992-444F-B344-B8555B74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74605-060D-DA4B-9B54-E3D70DE2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994CB-2AE1-0545-A49C-5A9C9DEF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FE02128-4AA1-C421-CD79-273E241EB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A17E-1DD1-7D40-B2AC-82FE4916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60C25-17C9-4B46-ABFE-92C28648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A010D-773C-1940-B2E5-326B0200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5B41C-6E7D-C74B-AA8B-A80FDCE1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863A0CD-5514-E22F-E7FF-38E28D45AE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07D859-01AD-6C4A-9C55-1D641F3F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0F68B-D039-2548-9178-C6ACE0F8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5403A-14D2-3B47-87B5-71C29482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0F364E9-7F18-97C4-DFB0-AB41B9104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3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1B57-0935-4C4D-BEB5-865FADEB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9895-6F0A-5A4F-BC06-5DC9CFC9B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7A88B-902D-CF41-A454-E144B531D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0"/>
            </a:lvl2pPr>
            <a:lvl3pPr marL="914443" indent="0">
              <a:buNone/>
              <a:defRPr sz="1200"/>
            </a:lvl3pPr>
            <a:lvl4pPr marL="1371666" indent="0">
              <a:buNone/>
              <a:defRPr sz="1000"/>
            </a:lvl4pPr>
            <a:lvl5pPr marL="1828888" indent="0">
              <a:buNone/>
              <a:defRPr sz="1000"/>
            </a:lvl5pPr>
            <a:lvl6pPr marL="2286110" indent="0">
              <a:buNone/>
              <a:defRPr sz="1000"/>
            </a:lvl6pPr>
            <a:lvl7pPr marL="2743331" indent="0">
              <a:buNone/>
              <a:defRPr sz="1000"/>
            </a:lvl7pPr>
            <a:lvl8pPr marL="3200552" indent="0">
              <a:buNone/>
              <a:defRPr sz="1000"/>
            </a:lvl8pPr>
            <a:lvl9pPr marL="365777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7217C-9D96-014C-85B8-22813927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277AD-4931-B04B-B123-58E8BDAF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1C0A-F6BF-7645-92F8-6CB44260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EE5C7A6-B557-C5E4-4CF6-AD216B3BD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33F6-55F2-224A-826C-BCBD6FFE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2B034-F0D3-C94E-A2F7-3913C25D8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2" indent="0">
              <a:buNone/>
              <a:defRPr sz="2800"/>
            </a:lvl2pPr>
            <a:lvl3pPr marL="914443" indent="0">
              <a:buNone/>
              <a:defRPr sz="2400"/>
            </a:lvl3pPr>
            <a:lvl4pPr marL="1371666" indent="0">
              <a:buNone/>
              <a:defRPr sz="2000"/>
            </a:lvl4pPr>
            <a:lvl5pPr marL="1828888" indent="0">
              <a:buNone/>
              <a:defRPr sz="2000"/>
            </a:lvl5pPr>
            <a:lvl6pPr marL="2286110" indent="0">
              <a:buNone/>
              <a:defRPr sz="2000"/>
            </a:lvl6pPr>
            <a:lvl7pPr marL="2743331" indent="0">
              <a:buNone/>
              <a:defRPr sz="2000"/>
            </a:lvl7pPr>
            <a:lvl8pPr marL="3200552" indent="0">
              <a:buNone/>
              <a:defRPr sz="2000"/>
            </a:lvl8pPr>
            <a:lvl9pPr marL="365777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60658-98E0-474E-8EFF-962CF911A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0"/>
            </a:lvl2pPr>
            <a:lvl3pPr marL="914443" indent="0">
              <a:buNone/>
              <a:defRPr sz="1200"/>
            </a:lvl3pPr>
            <a:lvl4pPr marL="1371666" indent="0">
              <a:buNone/>
              <a:defRPr sz="1000"/>
            </a:lvl4pPr>
            <a:lvl5pPr marL="1828888" indent="0">
              <a:buNone/>
              <a:defRPr sz="1000"/>
            </a:lvl5pPr>
            <a:lvl6pPr marL="2286110" indent="0">
              <a:buNone/>
              <a:defRPr sz="1000"/>
            </a:lvl6pPr>
            <a:lvl7pPr marL="2743331" indent="0">
              <a:buNone/>
              <a:defRPr sz="1000"/>
            </a:lvl7pPr>
            <a:lvl8pPr marL="3200552" indent="0">
              <a:buNone/>
              <a:defRPr sz="1000"/>
            </a:lvl8pPr>
            <a:lvl9pPr marL="365777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736C2-BD8E-5A4F-9CE8-7214FDD4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BCACA-0FAA-8245-AF14-CD0F8A83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19478-A32C-8D45-A42E-769E3019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1CA76D0-DA41-6261-1BB6-CFBC5FC41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380" y="5134708"/>
            <a:ext cx="3385619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9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C1B9C-E207-B54C-8C11-3A1E27B8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09E4C-A122-4649-98BB-59C7A702E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7B5B4-B813-BD48-AD1F-0D47E1419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2C95-196B-BD4C-9C6B-93344A63919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E6DC8-57F5-4743-A059-4DF9B42CE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DBCC-E249-A640-83FD-69CE3198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52B6-E0E6-4A48-8688-B857502D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4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0" indent="-228610" algn="l" defTabSz="9144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2" indent="-228610" algn="l" defTabSz="9144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4" indent="-228610" algn="l" defTabSz="9144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77" indent="-228610" algn="l" defTabSz="9144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98" indent="-228610" algn="l" defTabSz="9144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0" indent="-228610" algn="l" defTabSz="9144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2" indent="-228610" algn="l" defTabSz="9144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64" indent="-228610" algn="l" defTabSz="9144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6" indent="-228610" algn="l" defTabSz="9144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3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6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8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0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1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2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5" algn="l" defTabSz="9144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../media/hdphoto2.wdp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ohn.ritten@colostate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732EE9E-FBF3-294D-B333-65CDF8F40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09" y="3851813"/>
            <a:ext cx="3999186" cy="250671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6DA009-1A45-364A-878A-305BFEDD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720" y="5250850"/>
            <a:ext cx="5628334" cy="981432"/>
          </a:xfrm>
        </p:spPr>
        <p:txBody>
          <a:bodyPr anchor="ctr">
            <a:normAutofit/>
          </a:bodyPr>
          <a:lstStyle/>
          <a:p>
            <a:pPr marL="12700" marR="5080" lvl="0" algn="l">
              <a:lnSpc>
                <a:spcPct val="182500"/>
              </a:lnSpc>
              <a:spcBef>
                <a:spcPts val="0"/>
              </a:spcBef>
              <a:defRPr/>
            </a:pPr>
            <a:r>
              <a:rPr lang="en-US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b="1" spc="-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Ritten</a:t>
            </a:r>
            <a:endParaRPr lang="en-US" sz="200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6DDC6FC-2DED-4C0A-B9A3-BB9C39A87C38}"/>
              </a:ext>
            </a:extLst>
          </p:cNvPr>
          <p:cNvSpPr txBox="1">
            <a:spLocks/>
          </p:cNvSpPr>
          <p:nvPr/>
        </p:nvSpPr>
        <p:spPr>
          <a:xfrm>
            <a:off x="5212720" y="3657531"/>
            <a:ext cx="6858865" cy="146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060"/>
              </a:lnSpc>
            </a:pPr>
            <a:r>
              <a:rPr lang="en-US" sz="2800" b="1" i="0" u="none" strike="noStrike" dirty="0">
                <a:solidFill>
                  <a:schemeClr val="bg1"/>
                </a:solidFill>
                <a:effectLst/>
                <a:latin typeface="Arvo"/>
              </a:rPr>
              <a:t>Trade-offs Between Individual Gains and Herd Gains with Increased Stock Density</a:t>
            </a:r>
            <a:endParaRPr lang="en-US" sz="2800" b="1" dirty="0">
              <a:solidFill>
                <a:schemeClr val="bg1"/>
              </a:solidFill>
              <a:latin typeface="Knockout HTF49-Liteweight" pitchFamily="2" charset="0"/>
            </a:endParaRPr>
          </a:p>
        </p:txBody>
      </p:sp>
      <p:pic>
        <p:nvPicPr>
          <p:cNvPr id="9" name="Picture 8" descr="A group of cows&#10;&#10;Description automatically generated with low confidence">
            <a:extLst>
              <a:ext uri="{FF2B5EF4-FFF2-40B4-BE49-F238E27FC236}">
                <a16:creationId xmlns:a16="http://schemas.microsoft.com/office/drawing/2014/main" id="{5E201CB4-A407-4D5A-9AA0-7F928980E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0"/>
            <a:ext cx="12179300" cy="3429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380712-D72E-24C6-87B1-6AFC3EE31C75}"/>
              </a:ext>
            </a:extLst>
          </p:cNvPr>
          <p:cNvCxnSpPr/>
          <p:nvPr/>
        </p:nvCxnSpPr>
        <p:spPr>
          <a:xfrm>
            <a:off x="4731026" y="3751208"/>
            <a:ext cx="0" cy="2761022"/>
          </a:xfrm>
          <a:prstGeom prst="line">
            <a:avLst/>
          </a:prstGeom>
          <a:ln w="28575">
            <a:solidFill>
              <a:srgbClr val="4C9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C074D65-8A7E-E14C-94D5-47122689D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3">
            <a:extLst>
              <a:ext uri="{FF2B5EF4-FFF2-40B4-BE49-F238E27FC236}">
                <a16:creationId xmlns:a16="http://schemas.microsoft.com/office/drawing/2014/main" id="{003AEBC2-B4F7-3E48-97EB-46057C229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539336" y="1460665"/>
            <a:ext cx="9157379" cy="37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40F66-CA98-899D-5744-B64BFA1BCA1D}"/>
              </a:ext>
            </a:extLst>
          </p:cNvPr>
          <p:cNvSpPr txBox="1"/>
          <p:nvPr/>
        </p:nvSpPr>
        <p:spPr>
          <a:xfrm>
            <a:off x="2072960" y="604989"/>
            <a:ext cx="6090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TRM 				CARM</a:t>
            </a:r>
          </a:p>
        </p:txBody>
      </p:sp>
    </p:spTree>
    <p:extLst>
      <p:ext uri="{BB962C8B-B14F-4D97-AF65-F5344CB8AC3E}">
        <p14:creationId xmlns:p14="http://schemas.microsoft.com/office/powerpoint/2010/main" val="347573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1250" y="285750"/>
            <a:ext cx="4857750" cy="6172200"/>
            <a:chOff x="838200" y="1600200"/>
            <a:chExt cx="4975750" cy="6309519"/>
          </a:xfrm>
        </p:grpSpPr>
        <p:grpSp>
          <p:nvGrpSpPr>
            <p:cNvPr id="5" name="Group 4"/>
            <p:cNvGrpSpPr/>
            <p:nvPr/>
          </p:nvGrpSpPr>
          <p:grpSpPr>
            <a:xfrm>
              <a:off x="838200" y="1600200"/>
              <a:ext cx="4975750" cy="6309519"/>
              <a:chOff x="838200" y="1600200"/>
              <a:chExt cx="4975750" cy="630951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8200" y="1600200"/>
                <a:ext cx="4975750" cy="6309519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820517" y="4573165"/>
                <a:ext cx="757264" cy="2123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Jun 7 -  Jun 30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24565" y="4109976"/>
                <a:ext cx="572015" cy="3303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Sept 6 – Sept 20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92101" y="5330667"/>
                <a:ext cx="473208" cy="3303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Jul 25 -</a:t>
                </a:r>
              </a:p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Aug 12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83477" y="4174811"/>
                <a:ext cx="448579" cy="2123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rested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92312" y="3399035"/>
                <a:ext cx="803239" cy="2123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9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Sept 20 – Oct 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74434" y="3093990"/>
                <a:ext cx="496024" cy="3303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May 13 – Jun 7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44396" y="5334000"/>
                <a:ext cx="540528" cy="3303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9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Aug 12 –</a:t>
                </a:r>
              </a:p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Sept 6 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45822" y="4524405"/>
                <a:ext cx="469924" cy="2123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99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rgbClr val="FF0000"/>
                    </a:solidFill>
                  </a:rPr>
                  <a:t>Rested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4461470" y="4913968"/>
                <a:ext cx="651469" cy="1387397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4559355" y="3644176"/>
                <a:ext cx="1" cy="431065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9" idx="0"/>
              </p:cNvCxnSpPr>
              <p:nvPr/>
            </p:nvCxnSpPr>
            <p:spPr>
              <a:xfrm flipH="1">
                <a:off x="5199149" y="3528760"/>
                <a:ext cx="308617" cy="1044405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5" idx="3"/>
              </p:cNvCxnSpPr>
              <p:nvPr/>
            </p:nvCxnSpPr>
            <p:spPr>
              <a:xfrm flipH="1">
                <a:off x="3084924" y="5486401"/>
                <a:ext cx="295518" cy="12776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3810001" y="5607666"/>
                <a:ext cx="459130" cy="693699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590800" y="4375748"/>
                <a:ext cx="1870670" cy="958252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212661" y="1600200"/>
                <a:ext cx="2398746" cy="30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bg1"/>
                    </a:solidFill>
                  </a:rPr>
                  <a:t>2016 Actual Grazing Sequence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41411" y="6302518"/>
              <a:ext cx="778609" cy="21237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rgbClr val="FF0000"/>
                  </a:solidFill>
                </a:rPr>
                <a:t>Jun 30 -  Jul 25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81883" y="2135397"/>
            <a:ext cx="437941" cy="207749"/>
          </a:xfrm>
          <a:prstGeom prst="rect">
            <a:avLst/>
          </a:prstGeom>
          <a:solidFill>
            <a:schemeClr val="accent6">
              <a:lumMod val="20000"/>
              <a:lumOff val="8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>
                <a:solidFill>
                  <a:srgbClr val="FF0000"/>
                </a:solidFill>
              </a:rPr>
              <a:t>rested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4751" y="1724244"/>
            <a:ext cx="27469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cool-season pastures grazed early (May – June)</a:t>
            </a:r>
          </a:p>
          <a:p>
            <a:endParaRPr lang="en-US" b="1" dirty="0"/>
          </a:p>
          <a:p>
            <a:r>
              <a:rPr lang="en-US" b="1" dirty="0"/>
              <a:t>3 warm-season pastures grazed July – early Sept</a:t>
            </a:r>
          </a:p>
          <a:p>
            <a:endParaRPr lang="en-US" b="1" dirty="0"/>
          </a:p>
          <a:p>
            <a:r>
              <a:rPr lang="en-US" b="1" dirty="0"/>
              <a:t>2 cool-season pastures (one with saltbush) grazed late (Sept)</a:t>
            </a:r>
          </a:p>
          <a:p>
            <a:endParaRPr lang="en-US" b="1" dirty="0"/>
          </a:p>
          <a:p>
            <a:r>
              <a:rPr lang="en-US" b="1" dirty="0"/>
              <a:t>3 pastures rested</a:t>
            </a:r>
          </a:p>
        </p:txBody>
      </p:sp>
    </p:spTree>
    <p:extLst>
      <p:ext uri="{BB962C8B-B14F-4D97-AF65-F5344CB8AC3E}">
        <p14:creationId xmlns:p14="http://schemas.microsoft.com/office/powerpoint/2010/main" val="59978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EB63-69FC-5608-4575-8F7E9C37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to forage Production?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3987-438E-4787-DA83-21FC8E9F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A849E-C8E2-42FF-8039-67FFD891E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07"/>
          <a:stretch/>
        </p:blipFill>
        <p:spPr>
          <a:xfrm>
            <a:off x="1027292" y="1406816"/>
            <a:ext cx="7382340" cy="4936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57EA68-F6BA-447E-9E9E-D672192F28F0}"/>
              </a:ext>
            </a:extLst>
          </p:cNvPr>
          <p:cNvSpPr txBox="1"/>
          <p:nvPr/>
        </p:nvSpPr>
        <p:spPr>
          <a:xfrm>
            <a:off x="3732439" y="124292"/>
            <a:ext cx="300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Four wet/productive years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F3DF3-1953-4DBC-B330-C76566E11DA5}"/>
              </a:ext>
            </a:extLst>
          </p:cNvPr>
          <p:cNvCxnSpPr>
            <a:cxnSpLocks/>
          </p:cNvCxnSpPr>
          <p:nvPr/>
        </p:nvCxnSpPr>
        <p:spPr>
          <a:xfrm flipH="1">
            <a:off x="2597563" y="440204"/>
            <a:ext cx="1206961" cy="2281720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046E4B-91F9-48F1-B01C-1A288DE7265B}"/>
              </a:ext>
            </a:extLst>
          </p:cNvPr>
          <p:cNvCxnSpPr>
            <a:cxnSpLocks/>
          </p:cNvCxnSpPr>
          <p:nvPr/>
        </p:nvCxnSpPr>
        <p:spPr>
          <a:xfrm flipH="1">
            <a:off x="3346862" y="524402"/>
            <a:ext cx="507926" cy="160638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5F1BA0-9F16-483D-A568-3C114B5F728A}"/>
              </a:ext>
            </a:extLst>
          </p:cNvPr>
          <p:cNvCxnSpPr>
            <a:cxnSpLocks/>
          </p:cNvCxnSpPr>
          <p:nvPr/>
        </p:nvCxnSpPr>
        <p:spPr>
          <a:xfrm>
            <a:off x="5256310" y="395793"/>
            <a:ext cx="655953" cy="202626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2C5377-7C76-4DC6-A625-6F28D1CDAED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742430" y="324348"/>
            <a:ext cx="414433" cy="164031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827099-AB2F-456A-9828-3E6FC5E16AE9}"/>
              </a:ext>
            </a:extLst>
          </p:cNvPr>
          <p:cNvSpPr txBox="1"/>
          <p:nvPr/>
        </p:nvSpPr>
        <p:spPr>
          <a:xfrm>
            <a:off x="5413139" y="607597"/>
            <a:ext cx="1530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One drought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DFBA9C-8031-4252-A929-6EB5AB5D9CD9}"/>
              </a:ext>
            </a:extLst>
          </p:cNvPr>
          <p:cNvCxnSpPr>
            <a:cxnSpLocks/>
          </p:cNvCxnSpPr>
          <p:nvPr/>
        </p:nvCxnSpPr>
        <p:spPr>
          <a:xfrm>
            <a:off x="6559963" y="1037484"/>
            <a:ext cx="48932" cy="24718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0ECD5E1-EEDB-400F-8DA7-D778CCFC99E0}"/>
              </a:ext>
            </a:extLst>
          </p:cNvPr>
          <p:cNvSpPr txBox="1"/>
          <p:nvPr/>
        </p:nvSpPr>
        <p:spPr>
          <a:xfrm>
            <a:off x="3684040" y="986113"/>
            <a:ext cx="166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Two dry years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23B1EB-0737-404E-B3AC-716DC3EBF5B7}"/>
              </a:ext>
            </a:extLst>
          </p:cNvPr>
          <p:cNvCxnSpPr>
            <a:cxnSpLocks/>
          </p:cNvCxnSpPr>
          <p:nvPr/>
        </p:nvCxnSpPr>
        <p:spPr>
          <a:xfrm flipH="1">
            <a:off x="3848338" y="1386224"/>
            <a:ext cx="6016" cy="1983401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E71437-20CB-4FC7-9933-0132617FD82F}"/>
              </a:ext>
            </a:extLst>
          </p:cNvPr>
          <p:cNvCxnSpPr>
            <a:cxnSpLocks/>
          </p:cNvCxnSpPr>
          <p:nvPr/>
        </p:nvCxnSpPr>
        <p:spPr>
          <a:xfrm flipH="1">
            <a:off x="5247183" y="1405272"/>
            <a:ext cx="6016" cy="1983401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0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F263-9B99-59FE-D075-C1FF3B42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Animal Gains?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16ED1-54C5-ED01-69C2-086DCFF80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9F45-9C6D-40D7-BBCF-502E387D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17" y="103870"/>
            <a:ext cx="7886700" cy="3159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/>
              <a:t>Annual Cattle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182DD-C6B0-47B9-BD51-AA4CB6EF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77" y="1483567"/>
            <a:ext cx="7007581" cy="51106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0DC73B-3CBC-4992-AEEA-6368FCB2007F}"/>
              </a:ext>
            </a:extLst>
          </p:cNvPr>
          <p:cNvCxnSpPr>
            <a:cxnSpLocks/>
          </p:cNvCxnSpPr>
          <p:nvPr/>
        </p:nvCxnSpPr>
        <p:spPr>
          <a:xfrm>
            <a:off x="4014542" y="1216867"/>
            <a:ext cx="0" cy="53340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52F20E-2053-48E3-8F4C-8EA1149B276E}"/>
              </a:ext>
            </a:extLst>
          </p:cNvPr>
          <p:cNvCxnSpPr>
            <a:cxnSpLocks/>
          </p:cNvCxnSpPr>
          <p:nvPr/>
        </p:nvCxnSpPr>
        <p:spPr>
          <a:xfrm>
            <a:off x="5316892" y="1216867"/>
            <a:ext cx="0" cy="53340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7A39B0-3B79-46FA-97D1-2DDAA394A86A}"/>
              </a:ext>
            </a:extLst>
          </p:cNvPr>
          <p:cNvCxnSpPr>
            <a:cxnSpLocks/>
          </p:cNvCxnSpPr>
          <p:nvPr/>
        </p:nvCxnSpPr>
        <p:spPr>
          <a:xfrm>
            <a:off x="6624408" y="1216867"/>
            <a:ext cx="0" cy="5334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2AE66F-0833-48AF-AF1E-7312F2CA5C7E}"/>
              </a:ext>
            </a:extLst>
          </p:cNvPr>
          <p:cNvCxnSpPr>
            <a:cxnSpLocks/>
          </p:cNvCxnSpPr>
          <p:nvPr/>
        </p:nvCxnSpPr>
        <p:spPr>
          <a:xfrm>
            <a:off x="5962567" y="1172267"/>
            <a:ext cx="0" cy="578001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015ED2-D3E1-4EA6-B54F-C35025E14934}"/>
              </a:ext>
            </a:extLst>
          </p:cNvPr>
          <p:cNvCxnSpPr>
            <a:cxnSpLocks/>
          </p:cNvCxnSpPr>
          <p:nvPr/>
        </p:nvCxnSpPr>
        <p:spPr>
          <a:xfrm>
            <a:off x="4730667" y="1172267"/>
            <a:ext cx="0" cy="57800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EA512D-9287-4CA5-9C68-02D2A1CF25F4}"/>
              </a:ext>
            </a:extLst>
          </p:cNvPr>
          <p:cNvCxnSpPr>
            <a:cxnSpLocks/>
          </p:cNvCxnSpPr>
          <p:nvPr/>
        </p:nvCxnSpPr>
        <p:spPr>
          <a:xfrm>
            <a:off x="7385627" y="1172267"/>
            <a:ext cx="0" cy="578001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4432CC-DC99-4922-B1AA-8C7846A93F88}"/>
              </a:ext>
            </a:extLst>
          </p:cNvPr>
          <p:cNvCxnSpPr>
            <a:cxnSpLocks/>
          </p:cNvCxnSpPr>
          <p:nvPr/>
        </p:nvCxnSpPr>
        <p:spPr>
          <a:xfrm>
            <a:off x="2728521" y="1194567"/>
            <a:ext cx="0" cy="578001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D3018C-80A7-4572-B8D6-4B7603DF7849}"/>
              </a:ext>
            </a:extLst>
          </p:cNvPr>
          <p:cNvCxnSpPr>
            <a:cxnSpLocks/>
          </p:cNvCxnSpPr>
          <p:nvPr/>
        </p:nvCxnSpPr>
        <p:spPr>
          <a:xfrm>
            <a:off x="3367809" y="1216868"/>
            <a:ext cx="0" cy="578001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9DD4F7-F078-C230-AB73-37F530EDCF5D}"/>
              </a:ext>
            </a:extLst>
          </p:cNvPr>
          <p:cNvCxnSpPr/>
          <p:nvPr/>
        </p:nvCxnSpPr>
        <p:spPr>
          <a:xfrm flipH="1">
            <a:off x="6757060" y="2256312"/>
            <a:ext cx="3479470" cy="102127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638283-4A23-E0D3-9BF8-788D5F521434}"/>
              </a:ext>
            </a:extLst>
          </p:cNvPr>
          <p:cNvSpPr txBox="1"/>
          <p:nvPr/>
        </p:nvSpPr>
        <p:spPr>
          <a:xfrm>
            <a:off x="10129652" y="1750267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Drought…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9A8B1E-C530-8ADF-0832-27BB85466F7B}"/>
              </a:ext>
            </a:extLst>
          </p:cNvPr>
          <p:cNvCxnSpPr>
            <a:cxnSpLocks/>
          </p:cNvCxnSpPr>
          <p:nvPr/>
        </p:nvCxnSpPr>
        <p:spPr>
          <a:xfrm flipH="1">
            <a:off x="7112082" y="986606"/>
            <a:ext cx="2663033" cy="4969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2C8740-4B1B-76FA-48B9-32FD0361E055}"/>
              </a:ext>
            </a:extLst>
          </p:cNvPr>
          <p:cNvSpPr txBox="1"/>
          <p:nvPr/>
        </p:nvSpPr>
        <p:spPr>
          <a:xfrm>
            <a:off x="9902041" y="801940"/>
            <a:ext cx="183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5X density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36996-A383-BE20-3CFF-4D273B987E28}"/>
              </a:ext>
            </a:extLst>
          </p:cNvPr>
          <p:cNvSpPr txBox="1"/>
          <p:nvPr/>
        </p:nvSpPr>
        <p:spPr>
          <a:xfrm>
            <a:off x="8146756" y="4340103"/>
            <a:ext cx="305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~16% decrease with CARM</a:t>
            </a:r>
          </a:p>
        </p:txBody>
      </p:sp>
    </p:spTree>
    <p:extLst>
      <p:ext uri="{BB962C8B-B14F-4D97-AF65-F5344CB8AC3E}">
        <p14:creationId xmlns:p14="http://schemas.microsoft.com/office/powerpoint/2010/main" val="399495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896A4-9525-47F5-821A-5ED5EC6CF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88" y="1032850"/>
            <a:ext cx="7763608" cy="57941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CFE325-B70B-4CFE-9BDC-C0E335B7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536" y="148299"/>
            <a:ext cx="8352693" cy="75149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Steer Density Effects on Weight Gains 2018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DAC2C1-68AD-41ED-B406-1CD4A225A3B3}"/>
              </a:ext>
            </a:extLst>
          </p:cNvPr>
          <p:cNvSpPr/>
          <p:nvPr/>
        </p:nvSpPr>
        <p:spPr>
          <a:xfrm>
            <a:off x="2719997" y="1815367"/>
            <a:ext cx="5363307" cy="3226776"/>
          </a:xfrm>
          <a:custGeom>
            <a:avLst/>
            <a:gdLst>
              <a:gd name="connsiteX0" fmla="*/ 0 w 5407269"/>
              <a:gd name="connsiteY0" fmla="*/ 0 h 3297115"/>
              <a:gd name="connsiteX1" fmla="*/ 2505808 w 5407269"/>
              <a:gd name="connsiteY1" fmla="*/ 2716823 h 3297115"/>
              <a:gd name="connsiteX2" fmla="*/ 5407269 w 5407269"/>
              <a:gd name="connsiteY2" fmla="*/ 3297115 h 329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7269" h="3297115">
                <a:moveTo>
                  <a:pt x="0" y="0"/>
                </a:moveTo>
                <a:cubicBezTo>
                  <a:pt x="802298" y="1083652"/>
                  <a:pt x="1604597" y="2167304"/>
                  <a:pt x="2505808" y="2716823"/>
                </a:cubicBezTo>
                <a:cubicBezTo>
                  <a:pt x="3407019" y="3266342"/>
                  <a:pt x="4928088" y="3220915"/>
                  <a:pt x="5407269" y="3297115"/>
                </a:cubicBez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C78E5-3171-4D9E-A9BA-B3C31300497E}"/>
              </a:ext>
            </a:extLst>
          </p:cNvPr>
          <p:cNvSpPr txBox="1"/>
          <p:nvPr/>
        </p:nvSpPr>
        <p:spPr>
          <a:xfrm>
            <a:off x="2202948" y="3008960"/>
            <a:ext cx="16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Many small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herds, no rotation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AEDA8-685C-4C70-83A4-273DBE4DB284}"/>
              </a:ext>
            </a:extLst>
          </p:cNvPr>
          <p:cNvSpPr txBox="1"/>
          <p:nvPr/>
        </p:nvSpPr>
        <p:spPr>
          <a:xfrm>
            <a:off x="4359929" y="331673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Larger herds, rotational, not adaptive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726CA-8020-473B-BE7B-4CA58B92A595}"/>
              </a:ext>
            </a:extLst>
          </p:cNvPr>
          <p:cNvSpPr txBox="1"/>
          <p:nvPr/>
        </p:nvSpPr>
        <p:spPr>
          <a:xfrm>
            <a:off x="6760909" y="1808765"/>
            <a:ext cx="1920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Largest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herd,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rotational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and adaptive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3076-23B0-4E37-8E64-6156C74B3407}"/>
              </a:ext>
            </a:extLst>
          </p:cNvPr>
          <p:cNvSpPr txBox="1"/>
          <p:nvPr/>
        </p:nvSpPr>
        <p:spPr>
          <a:xfrm>
            <a:off x="9663513" y="2793517"/>
            <a:ext cx="239304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4% increase in weight gains</a:t>
            </a:r>
          </a:p>
          <a:p>
            <a:pPr algn="ctr"/>
            <a:r>
              <a:rPr lang="en-US" b="1" dirty="0"/>
              <a:t>(approx. 0.06 pounds/head/day) attributed to “adaptive management”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B8E1EBD-76AA-4A3E-863E-62594A9EB942}"/>
              </a:ext>
            </a:extLst>
          </p:cNvPr>
          <p:cNvSpPr/>
          <p:nvPr/>
        </p:nvSpPr>
        <p:spPr>
          <a:xfrm>
            <a:off x="8165064" y="4483900"/>
            <a:ext cx="2271347" cy="558243"/>
          </a:xfrm>
          <a:prstGeom prst="rightBrace">
            <a:avLst>
              <a:gd name="adj1" fmla="val 6623"/>
              <a:gd name="adj2" fmla="val 50000"/>
            </a:avLst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3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CDC0-4219-5672-FF5C-F9B21660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back off density?</a:t>
            </a:r>
          </a:p>
        </p:txBody>
      </p:sp>
    </p:spTree>
    <p:extLst>
      <p:ext uri="{BB962C8B-B14F-4D97-AF65-F5344CB8AC3E}">
        <p14:creationId xmlns:p14="http://schemas.microsoft.com/office/powerpoint/2010/main" val="27985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628AF8-02AF-483F-A2A0-6FE88A81E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422432"/>
              </p:ext>
            </p:extLst>
          </p:nvPr>
        </p:nvGraphicFramePr>
        <p:xfrm>
          <a:off x="998847" y="1092530"/>
          <a:ext cx="7682015" cy="504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2AD22D-9FD1-4E30-9BB0-3A88726539F0}"/>
              </a:ext>
            </a:extLst>
          </p:cNvPr>
          <p:cNvSpPr txBox="1"/>
          <p:nvPr/>
        </p:nvSpPr>
        <p:spPr>
          <a:xfrm>
            <a:off x="2797770" y="2799889"/>
            <a:ext cx="9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1.721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858BA-DFA2-4A18-BF19-75CB663AF549}"/>
              </a:ext>
            </a:extLst>
          </p:cNvPr>
          <p:cNvSpPr txBox="1"/>
          <p:nvPr/>
        </p:nvSpPr>
        <p:spPr>
          <a:xfrm>
            <a:off x="6495803" y="2799889"/>
            <a:ext cx="9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1.737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72115-3D27-016F-A5DE-1C414B691D33}"/>
              </a:ext>
            </a:extLst>
          </p:cNvPr>
          <p:cNvSpPr txBox="1"/>
          <p:nvPr/>
        </p:nvSpPr>
        <p:spPr>
          <a:xfrm>
            <a:off x="1282535" y="166255"/>
            <a:ext cx="75052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2022 Gains</a:t>
            </a:r>
          </a:p>
          <a:p>
            <a:r>
              <a:rPr lang="en-US" dirty="0"/>
              <a:t>-Drought/5X Density</a:t>
            </a:r>
          </a:p>
        </p:txBody>
      </p:sp>
    </p:spTree>
    <p:extLst>
      <p:ext uri="{BB962C8B-B14F-4D97-AF65-F5344CB8AC3E}">
        <p14:creationId xmlns:p14="http://schemas.microsoft.com/office/powerpoint/2010/main" val="422407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7D9BC6A-40B1-4391-A2B6-40C55D5FF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910405"/>
              </p:ext>
            </p:extLst>
          </p:nvPr>
        </p:nvGraphicFramePr>
        <p:xfrm>
          <a:off x="939470" y="83842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F45538A-DFB3-4F09-8FA0-87EE68DC8384}"/>
              </a:ext>
            </a:extLst>
          </p:cNvPr>
          <p:cNvSpPr txBox="1"/>
          <p:nvPr/>
        </p:nvSpPr>
        <p:spPr>
          <a:xfrm>
            <a:off x="1818620" y="3973033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25SE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B4700-31AF-4254-81BA-127192D87647}"/>
              </a:ext>
            </a:extLst>
          </p:cNvPr>
          <p:cNvSpPr txBox="1"/>
          <p:nvPr/>
        </p:nvSpPr>
        <p:spPr>
          <a:xfrm>
            <a:off x="2402600" y="3907718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31E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84382-EC16-4CE0-AF45-F0FD560DE238}"/>
              </a:ext>
            </a:extLst>
          </p:cNvPr>
          <p:cNvSpPr txBox="1"/>
          <p:nvPr/>
        </p:nvSpPr>
        <p:spPr>
          <a:xfrm>
            <a:off x="3007310" y="3665256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15E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B2FD1-702A-44A5-8C69-51B59D3F00E4}"/>
              </a:ext>
            </a:extLst>
          </p:cNvPr>
          <p:cNvSpPr txBox="1"/>
          <p:nvPr/>
        </p:nvSpPr>
        <p:spPr>
          <a:xfrm>
            <a:off x="3558112" y="3393864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24W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72CED-14F1-4230-9E84-4963AA9EDFE6}"/>
              </a:ext>
            </a:extLst>
          </p:cNvPr>
          <p:cNvSpPr txBox="1"/>
          <p:nvPr/>
        </p:nvSpPr>
        <p:spPr>
          <a:xfrm>
            <a:off x="4195662" y="2903256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26E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76A14-0F6A-4A8A-BAA0-5E28D2F85074}"/>
              </a:ext>
            </a:extLst>
          </p:cNvPr>
          <p:cNvSpPr txBox="1"/>
          <p:nvPr/>
        </p:nvSpPr>
        <p:spPr>
          <a:xfrm>
            <a:off x="5717324" y="339386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6344C1-2F8B-4065-BF5B-2FA2E9FE2506}"/>
              </a:ext>
            </a:extLst>
          </p:cNvPr>
          <p:cNvSpPr txBox="1"/>
          <p:nvPr/>
        </p:nvSpPr>
        <p:spPr>
          <a:xfrm>
            <a:off x="6253254" y="235660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A9D1D8-B233-4833-9758-C74332D80B8E}"/>
              </a:ext>
            </a:extLst>
          </p:cNvPr>
          <p:cNvSpPr txBox="1"/>
          <p:nvPr/>
        </p:nvSpPr>
        <p:spPr>
          <a:xfrm>
            <a:off x="6831110" y="2261748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19N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F165C-445D-47FF-8C90-A3A16EC252B3}"/>
              </a:ext>
            </a:extLst>
          </p:cNvPr>
          <p:cNvSpPr txBox="1"/>
          <p:nvPr/>
        </p:nvSpPr>
        <p:spPr>
          <a:xfrm>
            <a:off x="7376885" y="1872973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17016-0093-4A83-B6FA-E69CD0149474}"/>
              </a:ext>
            </a:extLst>
          </p:cNvPr>
          <p:cNvSpPr txBox="1"/>
          <p:nvPr/>
        </p:nvSpPr>
        <p:spPr>
          <a:xfrm>
            <a:off x="7941840" y="1757959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7NW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05DD7-A638-5552-BD46-9C8EDCF9263A}"/>
              </a:ext>
            </a:extLst>
          </p:cNvPr>
          <p:cNvSpPr txBox="1"/>
          <p:nvPr/>
        </p:nvSpPr>
        <p:spPr>
          <a:xfrm>
            <a:off x="1282535" y="166255"/>
            <a:ext cx="750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2022 Gains</a:t>
            </a:r>
          </a:p>
        </p:txBody>
      </p:sp>
    </p:spTree>
    <p:extLst>
      <p:ext uri="{BB962C8B-B14F-4D97-AF65-F5344CB8AC3E}">
        <p14:creationId xmlns:p14="http://schemas.microsoft.com/office/powerpoint/2010/main" val="139462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Collaborate Adaptive Rangeland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Stakeholder Driven Research</a:t>
            </a:r>
          </a:p>
          <a:p>
            <a:r>
              <a:rPr lang="en-US" dirty="0"/>
              <a:t>Adaptive Grazing at a Ranch Level</a:t>
            </a:r>
          </a:p>
          <a:p>
            <a:r>
              <a:rPr lang="en-US" dirty="0"/>
              <a:t>Managing for Numerous Objectives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513" y="3429000"/>
            <a:ext cx="3911627" cy="29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3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004AA41-01CF-4EA7-AF72-0245345A5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324996"/>
              </p:ext>
            </p:extLst>
          </p:nvPr>
        </p:nvGraphicFramePr>
        <p:xfrm>
          <a:off x="785091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C6ACF7-1EB3-4EC5-BCDC-2C5D7AE66DAF}"/>
              </a:ext>
            </a:extLst>
          </p:cNvPr>
          <p:cNvSpPr txBox="1"/>
          <p:nvPr/>
        </p:nvSpPr>
        <p:spPr>
          <a:xfrm>
            <a:off x="2825196" y="324433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1.541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936DF-F5F5-4312-9372-E2712648C91C}"/>
              </a:ext>
            </a:extLst>
          </p:cNvPr>
          <p:cNvSpPr txBox="1"/>
          <p:nvPr/>
        </p:nvSpPr>
        <p:spPr>
          <a:xfrm>
            <a:off x="6551221" y="264095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1.934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943CC-FA23-4CED-B6AD-D92F5C6E467B}"/>
              </a:ext>
            </a:extLst>
          </p:cNvPr>
          <p:cNvSpPr txBox="1"/>
          <p:nvPr/>
        </p:nvSpPr>
        <p:spPr>
          <a:xfrm>
            <a:off x="5452586" y="1613756"/>
            <a:ext cx="2910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CARM 2 herd </a:t>
            </a:r>
          </a:p>
          <a:p>
            <a:pPr algn="ctr"/>
            <a:r>
              <a:rPr lang="en-US" dirty="0"/>
              <a:t>on sandy and mixed pastures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C074A-B633-4E80-B73E-E2CBDC41B069}"/>
              </a:ext>
            </a:extLst>
          </p:cNvPr>
          <p:cNvSpPr txBox="1"/>
          <p:nvPr/>
        </p:nvSpPr>
        <p:spPr>
          <a:xfrm>
            <a:off x="2203358" y="1590393"/>
            <a:ext cx="195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CARM 1 herd </a:t>
            </a:r>
          </a:p>
          <a:p>
            <a:pPr algn="ctr"/>
            <a:r>
              <a:rPr lang="en-US" dirty="0"/>
              <a:t>on loamy pastures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6167B-2FA9-C6BA-32B2-2E95F9CFBB56}"/>
              </a:ext>
            </a:extLst>
          </p:cNvPr>
          <p:cNvSpPr txBox="1"/>
          <p:nvPr/>
        </p:nvSpPr>
        <p:spPr>
          <a:xfrm>
            <a:off x="178130" y="151897"/>
            <a:ext cx="75052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2022 Gains</a:t>
            </a:r>
          </a:p>
          <a:p>
            <a:r>
              <a:rPr lang="en-US" dirty="0"/>
              <a:t>-Drought/5X Density</a:t>
            </a:r>
          </a:p>
        </p:txBody>
      </p:sp>
    </p:spTree>
    <p:extLst>
      <p:ext uri="{BB962C8B-B14F-4D97-AF65-F5344CB8AC3E}">
        <p14:creationId xmlns:p14="http://schemas.microsoft.com/office/powerpoint/2010/main" val="275053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DA54A3-9FED-4AF4-B5B8-73887DBE2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721476"/>
              </p:ext>
            </p:extLst>
          </p:nvPr>
        </p:nvGraphicFramePr>
        <p:xfrm>
          <a:off x="428831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2AA6B1-25DD-4F57-A12F-03554748F9D7}"/>
              </a:ext>
            </a:extLst>
          </p:cNvPr>
          <p:cNvSpPr txBox="1"/>
          <p:nvPr/>
        </p:nvSpPr>
        <p:spPr>
          <a:xfrm>
            <a:off x="6187890" y="3059667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1.541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03768-8017-4DDC-8318-E31BE4B3B7EB}"/>
              </a:ext>
            </a:extLst>
          </p:cNvPr>
          <p:cNvSpPr txBox="1"/>
          <p:nvPr/>
        </p:nvSpPr>
        <p:spPr>
          <a:xfrm>
            <a:off x="2524919" y="342899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1.303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7127F-1503-4DA4-B156-1761222F357C}"/>
              </a:ext>
            </a:extLst>
          </p:cNvPr>
          <p:cNvSpPr txBox="1"/>
          <p:nvPr/>
        </p:nvSpPr>
        <p:spPr>
          <a:xfrm>
            <a:off x="5246510" y="2092320"/>
            <a:ext cx="259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Benefits of CARM here </a:t>
            </a:r>
          </a:p>
          <a:p>
            <a:pPr algn="ctr"/>
            <a:r>
              <a:rPr lang="en-US" dirty="0"/>
              <a:t>(and with patch burn too)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C1C8F-E2B4-2FA8-92FA-FBD83075A49B}"/>
              </a:ext>
            </a:extLst>
          </p:cNvPr>
          <p:cNvSpPr txBox="1"/>
          <p:nvPr/>
        </p:nvSpPr>
        <p:spPr>
          <a:xfrm>
            <a:off x="178130" y="0"/>
            <a:ext cx="75052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2022 Gains</a:t>
            </a:r>
          </a:p>
          <a:p>
            <a:r>
              <a:rPr lang="en-US" dirty="0"/>
              <a:t>-Drought/5X Density</a:t>
            </a:r>
          </a:p>
        </p:txBody>
      </p:sp>
    </p:spTree>
    <p:extLst>
      <p:ext uri="{BB962C8B-B14F-4D97-AF65-F5344CB8AC3E}">
        <p14:creationId xmlns:p14="http://schemas.microsoft.com/office/powerpoint/2010/main" val="80020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DB87B4-F9DE-4B09-A002-A8C865931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762643"/>
              </p:ext>
            </p:extLst>
          </p:nvPr>
        </p:nvGraphicFramePr>
        <p:xfrm>
          <a:off x="1105724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09E178-0BF2-409F-9AAA-B80116BFCEE5}"/>
              </a:ext>
            </a:extLst>
          </p:cNvPr>
          <p:cNvSpPr txBox="1"/>
          <p:nvPr/>
        </p:nvSpPr>
        <p:spPr>
          <a:xfrm>
            <a:off x="3164489" y="236530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2.136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E6E2F-3F47-47CC-90A1-E82171A1CFC7}"/>
              </a:ext>
            </a:extLst>
          </p:cNvPr>
          <p:cNvSpPr txBox="1"/>
          <p:nvPr/>
        </p:nvSpPr>
        <p:spPr>
          <a:xfrm>
            <a:off x="6862521" y="266932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1.934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C68E4-2625-4606-9B9E-C74B1FB8F24A}"/>
              </a:ext>
            </a:extLst>
          </p:cNvPr>
          <p:cNvSpPr txBox="1"/>
          <p:nvPr/>
        </p:nvSpPr>
        <p:spPr>
          <a:xfrm>
            <a:off x="5907361" y="1622536"/>
            <a:ext cx="2623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Lacking benefits of CARM </a:t>
            </a:r>
          </a:p>
          <a:p>
            <a:pPr algn="ctr"/>
            <a:r>
              <a:rPr lang="en-US" dirty="0"/>
              <a:t>with high stocking density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18A83-1FE4-7C76-04B2-5C62D7AC64F5}"/>
              </a:ext>
            </a:extLst>
          </p:cNvPr>
          <p:cNvSpPr txBox="1"/>
          <p:nvPr/>
        </p:nvSpPr>
        <p:spPr>
          <a:xfrm>
            <a:off x="213755" y="129646"/>
            <a:ext cx="75052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2022 Gains</a:t>
            </a:r>
          </a:p>
          <a:p>
            <a:r>
              <a:rPr lang="en-US" dirty="0"/>
              <a:t>-Drought/5X Density</a:t>
            </a:r>
          </a:p>
        </p:txBody>
      </p:sp>
    </p:spTree>
    <p:extLst>
      <p:ext uri="{BB962C8B-B14F-4D97-AF65-F5344CB8AC3E}">
        <p14:creationId xmlns:p14="http://schemas.microsoft.com/office/powerpoint/2010/main" val="417871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4935-170D-5007-F217-7F5459D9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But, </a:t>
            </a:r>
            <a:r>
              <a:rPr lang="en-US" sz="4400" b="1" dirty="0"/>
              <a:t>Does it Pay</a:t>
            </a:r>
            <a:r>
              <a:rPr lang="en-US" sz="4400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AAB1-8AB7-D709-59F5-6DF7C46A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marketing?</a:t>
            </a:r>
          </a:p>
          <a:p>
            <a:r>
              <a:rPr lang="en-US" dirty="0"/>
              <a:t>If contracting cattle, likely no price slide for lighter animals</a:t>
            </a:r>
          </a:p>
          <a:p>
            <a:r>
              <a:rPr lang="en-US" dirty="0"/>
              <a:t>At sale barn, lighter cattle usually get slightly higher price/cwt</a:t>
            </a:r>
          </a:p>
        </p:txBody>
      </p:sp>
    </p:spTree>
    <p:extLst>
      <p:ext uri="{BB962C8B-B14F-4D97-AF65-F5344CB8AC3E}">
        <p14:creationId xmlns:p14="http://schemas.microsoft.com/office/powerpoint/2010/main" val="28872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00663E-435B-E04C-B6E8-8B72241F9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913251"/>
              </p:ext>
            </p:extLst>
          </p:nvPr>
        </p:nvGraphicFramePr>
        <p:xfrm>
          <a:off x="285008" y="290640"/>
          <a:ext cx="9690265" cy="513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653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6AADDB-2570-C24A-976C-B49A48102B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155867"/>
              </p:ext>
            </p:extLst>
          </p:nvPr>
        </p:nvGraphicFramePr>
        <p:xfrm>
          <a:off x="545745" y="199826"/>
          <a:ext cx="9718109" cy="550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42D1F1-7B94-8F45-8B6E-BB565C1BA765}"/>
              </a:ext>
            </a:extLst>
          </p:cNvPr>
          <p:cNvSpPr txBox="1"/>
          <p:nvPr/>
        </p:nvSpPr>
        <p:spPr>
          <a:xfrm>
            <a:off x="9514620" y="558270"/>
            <a:ext cx="233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Average Difference:</a:t>
            </a:r>
          </a:p>
          <a:p>
            <a:r>
              <a:rPr lang="en-US" sz="1800" dirty="0"/>
              <a:t>$66.86/head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877851-D62D-DEDA-40C6-D9142E02BE56}"/>
              </a:ext>
            </a:extLst>
          </p:cNvPr>
          <p:cNvCxnSpPr>
            <a:cxnSpLocks/>
          </p:cNvCxnSpPr>
          <p:nvPr/>
        </p:nvCxnSpPr>
        <p:spPr>
          <a:xfrm flipH="1">
            <a:off x="8692008" y="2061644"/>
            <a:ext cx="1202993" cy="116964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C15CD7-4F56-8AA9-C256-00B65E529612}"/>
              </a:ext>
            </a:extLst>
          </p:cNvPr>
          <p:cNvSpPr txBox="1"/>
          <p:nvPr/>
        </p:nvSpPr>
        <p:spPr>
          <a:xfrm>
            <a:off x="10021927" y="1876978"/>
            <a:ext cx="183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5X density/drought</a:t>
            </a:r>
          </a:p>
        </p:txBody>
      </p:sp>
    </p:spTree>
    <p:extLst>
      <p:ext uri="{BB962C8B-B14F-4D97-AF65-F5344CB8AC3E}">
        <p14:creationId xmlns:p14="http://schemas.microsoft.com/office/powerpoint/2010/main" val="15627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BD0778-F029-374D-BC4A-998850A3B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594300"/>
              </p:ext>
            </p:extLst>
          </p:nvPr>
        </p:nvGraphicFramePr>
        <p:xfrm>
          <a:off x="467176" y="187036"/>
          <a:ext cx="9780740" cy="550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383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BC7143-D001-924F-A411-422A9BD66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26701"/>
              </p:ext>
            </p:extLst>
          </p:nvPr>
        </p:nvGraphicFramePr>
        <p:xfrm>
          <a:off x="275657" y="0"/>
          <a:ext cx="9123124" cy="5602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1E6E26-AFDC-7644-8BB8-0AB4B82176CF}"/>
              </a:ext>
            </a:extLst>
          </p:cNvPr>
          <p:cNvSpPr txBox="1"/>
          <p:nvPr/>
        </p:nvSpPr>
        <p:spPr>
          <a:xfrm>
            <a:off x="8903794" y="237327"/>
            <a:ext cx="233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Difference:</a:t>
            </a:r>
          </a:p>
          <a:p>
            <a:r>
              <a:rPr lang="en-US" dirty="0"/>
              <a:t>$25.05/head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713D626-049E-CC53-F4BC-1FF4D82B1C28}"/>
              </a:ext>
            </a:extLst>
          </p:cNvPr>
          <p:cNvCxnSpPr>
            <a:cxnSpLocks/>
          </p:cNvCxnSpPr>
          <p:nvPr/>
        </p:nvCxnSpPr>
        <p:spPr>
          <a:xfrm flipH="1">
            <a:off x="8427308" y="2332521"/>
            <a:ext cx="1358081" cy="109647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DA2670-3596-9EDC-88BE-5BE300A60F2A}"/>
              </a:ext>
            </a:extLst>
          </p:cNvPr>
          <p:cNvSpPr txBox="1"/>
          <p:nvPr/>
        </p:nvSpPr>
        <p:spPr>
          <a:xfrm>
            <a:off x="9912315" y="2147855"/>
            <a:ext cx="183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5X density</a:t>
            </a:r>
          </a:p>
        </p:txBody>
      </p:sp>
    </p:spTree>
    <p:extLst>
      <p:ext uri="{BB962C8B-B14F-4D97-AF65-F5344CB8AC3E}">
        <p14:creationId xmlns:p14="http://schemas.microsoft.com/office/powerpoint/2010/main" val="26225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669B49-DCE0-A2E2-A68B-24926C10D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86597"/>
              </p:ext>
            </p:extLst>
          </p:nvPr>
        </p:nvGraphicFramePr>
        <p:xfrm>
          <a:off x="679938" y="1008185"/>
          <a:ext cx="8358554" cy="548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0CAF4E-239F-3D30-27FA-456CDAB04274}"/>
              </a:ext>
            </a:extLst>
          </p:cNvPr>
          <p:cNvSpPr txBox="1"/>
          <p:nvPr/>
        </p:nvSpPr>
        <p:spPr>
          <a:xfrm>
            <a:off x="855785" y="41030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Comparison for Years with 10X stock density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A75DD6-8212-5F37-6C80-C3FD3F51543E}"/>
              </a:ext>
            </a:extLst>
          </p:cNvPr>
          <p:cNvSpPr txBox="1"/>
          <p:nvPr/>
        </p:nvSpPr>
        <p:spPr>
          <a:xfrm>
            <a:off x="9700055" y="1717589"/>
            <a:ext cx="1482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*Added value BEYOND purchase cost</a:t>
            </a:r>
          </a:p>
        </p:txBody>
      </p:sp>
    </p:spTree>
    <p:extLst>
      <p:ext uri="{BB962C8B-B14F-4D97-AF65-F5344CB8AC3E}">
        <p14:creationId xmlns:p14="http://schemas.microsoft.com/office/powerpoint/2010/main" val="769574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C049-866B-634F-FF71-30BE3B1A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6166-9AEF-7B14-6B54-08A816C11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Operationally dependent…</a:t>
            </a:r>
          </a:p>
          <a:p>
            <a:r>
              <a:rPr lang="en-US" dirty="0"/>
              <a:t>Need to include: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Fence (type and amount)</a:t>
            </a:r>
          </a:p>
          <a:p>
            <a:pPr lvl="1"/>
            <a:r>
              <a:rPr lang="en-US" dirty="0"/>
              <a:t>Water</a:t>
            </a:r>
          </a:p>
          <a:p>
            <a:r>
              <a:rPr lang="en-US" dirty="0"/>
              <a:t>Labor</a:t>
            </a:r>
          </a:p>
        </p:txBody>
      </p:sp>
    </p:spTree>
    <p:extLst>
      <p:ext uri="{BB962C8B-B14F-4D97-AF65-F5344CB8AC3E}">
        <p14:creationId xmlns:p14="http://schemas.microsoft.com/office/powerpoint/2010/main" val="16918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1" y="87785"/>
            <a:ext cx="9145753" cy="934574"/>
            <a:chOff x="0" y="87785"/>
            <a:chExt cx="9145753" cy="934574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87785"/>
              <a:ext cx="9145753" cy="805091"/>
              <a:chOff x="0" y="87785"/>
              <a:chExt cx="9145753" cy="805091"/>
            </a:xfrm>
          </p:grpSpPr>
          <p:pic>
            <p:nvPicPr>
              <p:cNvPr id="8" name="Picture 7" descr="Image result for cows, shortgrass prairi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 trans="60000" pressure="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87785"/>
                <a:ext cx="9145753" cy="795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0" y="889600"/>
                <a:ext cx="9145753" cy="32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349030" y="338704"/>
              <a:ext cx="6896100" cy="683655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>
                  <a:latin typeface="Californian FB" panose="0207040306080B030204" pitchFamily="18" charset="0"/>
                </a:rPr>
                <a:t>Introduction- CARM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67606" y="1286237"/>
            <a:ext cx="5013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fornian FB" panose="0207040306080B030204" pitchFamily="18" charset="0"/>
              </a:rPr>
              <a:t>Initiated in 2012, data collection began in 2014</a:t>
            </a:r>
          </a:p>
          <a:p>
            <a:endParaRPr lang="en-US" sz="2400" dirty="0">
              <a:latin typeface="Californian FB" panose="0207040306080B030204" pitchFamily="18" charset="0"/>
            </a:endParaRPr>
          </a:p>
          <a:p>
            <a:r>
              <a:rPr lang="en-US" sz="2400" dirty="0">
                <a:latin typeface="Californian FB" panose="0207040306080B030204" pitchFamily="18" charset="0"/>
              </a:rPr>
              <a:t>Long term (10 year) comparative study between a continuously grazed system and an adaptively managed rotational grazing system</a:t>
            </a:r>
          </a:p>
          <a:p>
            <a:endParaRPr lang="en-US" sz="2400" dirty="0">
              <a:latin typeface="Californian FB" panose="0207040306080B030204" pitchFamily="18" charset="0"/>
            </a:endParaRPr>
          </a:p>
          <a:p>
            <a:r>
              <a:rPr lang="en-US" sz="2400" dirty="0">
                <a:latin typeface="Californian FB" panose="0207040306080B030204" pitchFamily="18" charset="0"/>
              </a:rPr>
              <a:t>The goal: To manage land in </a:t>
            </a:r>
          </a:p>
          <a:p>
            <a:r>
              <a:rPr lang="en-US" sz="2400" dirty="0">
                <a:latin typeface="Californian FB" panose="0207040306080B030204" pitchFamily="18" charset="0"/>
              </a:rPr>
              <a:t>order to pass it on to </a:t>
            </a:r>
          </a:p>
          <a:p>
            <a:r>
              <a:rPr lang="en-US" sz="2400" dirty="0">
                <a:latin typeface="Californian FB" panose="0207040306080B030204" pitchFamily="18" charset="0"/>
              </a:rPr>
              <a:t>future generations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25014" y="2001670"/>
            <a:ext cx="4781061" cy="2997476"/>
            <a:chOff x="349030" y="1956816"/>
            <a:chExt cx="9085130" cy="5175595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1361741" y="1956816"/>
              <a:ext cx="6339777" cy="4572000"/>
              <a:chOff x="496396" y="1082092"/>
              <a:chExt cx="8220341" cy="592818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5884" y="4611124"/>
                <a:ext cx="2399157" cy="2399157"/>
              </a:xfrm>
              <a:prstGeom prst="rect">
                <a:avLst/>
              </a:prstGeom>
            </p:spPr>
          </p:pic>
          <p:pic>
            <p:nvPicPr>
              <p:cNvPr id="27" name="Picture 2" descr="Image result for bir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96" y="3029488"/>
                <a:ext cx="192024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Image result for grass silhouett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0737" y="2663728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0" descr="Image result for silhouette family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342045" y="1082092"/>
                <a:ext cx="2426836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 descr="Image result for curved double sided arrow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1706" y="5376345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Image result for curved double sided arrow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721706" y="1857622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2" descr="Image result for curved double sided arrow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787930" y="5376346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2" descr="Image result for curved double sided arrow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787930" y="1857622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349030" y="4001509"/>
              <a:ext cx="1417646" cy="531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fornian FB" panose="0207040306080B030204" pitchFamily="18" charset="0"/>
                </a:rPr>
                <a:t>Wildlife</a:t>
              </a:r>
              <a:endParaRPr lang="en-US" sz="2400" dirty="0">
                <a:latin typeface="Californian FB" panose="0207040306080B0302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9349" y="4001508"/>
              <a:ext cx="1864811" cy="53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fornian FB" panose="0207040306080B030204" pitchFamily="18" charset="0"/>
                </a:rPr>
                <a:t>Vegetation</a:t>
              </a:r>
              <a:endParaRPr lang="en-US" sz="2800" dirty="0">
                <a:latin typeface="Californian FB" panose="0207040306080B03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98942" y="6228993"/>
              <a:ext cx="3183763" cy="903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fornian FB" panose="0207040306080B030204" pitchFamily="18" charset="0"/>
                </a:rPr>
                <a:t>Profitable</a:t>
              </a:r>
              <a:r>
                <a:rPr lang="en-US" sz="2800" dirty="0">
                  <a:latin typeface="Californian FB" panose="0207040306080B030204" pitchFamily="18" charset="0"/>
                </a:rPr>
                <a:t> </a:t>
              </a:r>
              <a:r>
                <a:rPr lang="en-US" sz="1400" dirty="0">
                  <a:latin typeface="Californian FB" panose="0207040306080B030204" pitchFamily="18" charset="0"/>
                </a:rPr>
                <a:t>Ranching</a:t>
              </a:r>
              <a:endParaRPr lang="en-US" sz="2800" dirty="0">
                <a:latin typeface="Californian FB" panose="0207040306080B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068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B53D03-F15A-6443-8B37-A6D9A7C8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D29E45-B683-DE4E-BAF7-F3DA3481E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107582"/>
              </p:ext>
            </p:extLst>
          </p:nvPr>
        </p:nvGraphicFramePr>
        <p:xfrm>
          <a:off x="0" y="155713"/>
          <a:ext cx="11530940" cy="544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332215-AE25-5B41-A620-FA1C17A1B0BF}"/>
              </a:ext>
            </a:extLst>
          </p:cNvPr>
          <p:cNvCxnSpPr/>
          <p:nvPr/>
        </p:nvCxnSpPr>
        <p:spPr>
          <a:xfrm>
            <a:off x="7366000" y="812800"/>
            <a:ext cx="0" cy="411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>
            <a:extLst>
              <a:ext uri="{FF2B5EF4-FFF2-40B4-BE49-F238E27FC236}">
                <a16:creationId xmlns:a16="http://schemas.microsoft.com/office/drawing/2014/main" id="{681FE27F-B81C-5540-9566-905A0D14DEEF}"/>
              </a:ext>
            </a:extLst>
          </p:cNvPr>
          <p:cNvSpPr/>
          <p:nvPr/>
        </p:nvSpPr>
        <p:spPr>
          <a:xfrm>
            <a:off x="2678805" y="3613955"/>
            <a:ext cx="5009876" cy="1991217"/>
          </a:xfrm>
          <a:prstGeom prst="donut">
            <a:avLst>
              <a:gd name="adj" fmla="val 362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700949F3-5E66-09C5-37DD-901D0D0F178B}"/>
              </a:ext>
            </a:extLst>
          </p:cNvPr>
          <p:cNvSpPr/>
          <p:nvPr/>
        </p:nvSpPr>
        <p:spPr>
          <a:xfrm>
            <a:off x="9371539" y="3429000"/>
            <a:ext cx="2820461" cy="1991217"/>
          </a:xfrm>
          <a:prstGeom prst="donut">
            <a:avLst>
              <a:gd name="adj" fmla="val 362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6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35165AB-4316-E540-8020-D9240141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889261" cy="42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D33CC6-7947-F543-928A-E334C5D54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151752"/>
              </p:ext>
            </p:extLst>
          </p:nvPr>
        </p:nvGraphicFramePr>
        <p:xfrm>
          <a:off x="0" y="0"/>
          <a:ext cx="11103430" cy="536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E0DD85-5C3A-2046-922A-E5BDBB4CA8E1}"/>
              </a:ext>
            </a:extLst>
          </p:cNvPr>
          <p:cNvCxnSpPr/>
          <p:nvPr/>
        </p:nvCxnSpPr>
        <p:spPr>
          <a:xfrm>
            <a:off x="7073900" y="660400"/>
            <a:ext cx="0" cy="3841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onut 3">
            <a:extLst>
              <a:ext uri="{FF2B5EF4-FFF2-40B4-BE49-F238E27FC236}">
                <a16:creationId xmlns:a16="http://schemas.microsoft.com/office/drawing/2014/main" id="{829EB8B1-EA58-7DF8-3546-1584C4378D34}"/>
              </a:ext>
            </a:extLst>
          </p:cNvPr>
          <p:cNvSpPr/>
          <p:nvPr/>
        </p:nvSpPr>
        <p:spPr>
          <a:xfrm>
            <a:off x="2678805" y="1815921"/>
            <a:ext cx="4885476" cy="3537621"/>
          </a:xfrm>
          <a:prstGeom prst="donut">
            <a:avLst>
              <a:gd name="adj" fmla="val 362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4C63B478-14C6-ACC8-1182-80A7EB4265CF}"/>
              </a:ext>
            </a:extLst>
          </p:cNvPr>
          <p:cNvSpPr/>
          <p:nvPr/>
        </p:nvSpPr>
        <p:spPr>
          <a:xfrm>
            <a:off x="8873088" y="228600"/>
            <a:ext cx="2750426" cy="4855878"/>
          </a:xfrm>
          <a:prstGeom prst="donut">
            <a:avLst>
              <a:gd name="adj" fmla="val 362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1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CE6A9F-99A0-9628-6370-A6E063B8D955}"/>
              </a:ext>
            </a:extLst>
          </p:cNvPr>
          <p:cNvGrpSpPr/>
          <p:nvPr/>
        </p:nvGrpSpPr>
        <p:grpSpPr>
          <a:xfrm>
            <a:off x="-236838" y="1036026"/>
            <a:ext cx="9961605" cy="5340060"/>
            <a:chOff x="1258330" y="1285103"/>
            <a:chExt cx="7772400" cy="42012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A29A3E9-A164-3952-F091-490B83402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417" t="19444" b="11529"/>
            <a:stretch/>
          </p:blipFill>
          <p:spPr>
            <a:xfrm>
              <a:off x="2940907" y="1569308"/>
              <a:ext cx="3927389" cy="350932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6E9E0A-F7CD-30AE-51D5-65D52AA76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2183"/>
            <a:stretch/>
          </p:blipFill>
          <p:spPr>
            <a:xfrm>
              <a:off x="2197444" y="1285103"/>
              <a:ext cx="607541" cy="420129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532908-88F6-ED96-52BE-BE08CB329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1796"/>
            <a:stretch/>
          </p:blipFill>
          <p:spPr>
            <a:xfrm>
              <a:off x="1258330" y="5137709"/>
              <a:ext cx="7772400" cy="30196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EF5615-489A-8405-10A2-E9AA2736867E}"/>
              </a:ext>
            </a:extLst>
          </p:cNvPr>
          <p:cNvSpPr txBox="1"/>
          <p:nvPr/>
        </p:nvSpPr>
        <p:spPr>
          <a:xfrm>
            <a:off x="2197444" y="568411"/>
            <a:ext cx="3219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Annual Cost of Labor</a:t>
            </a:r>
          </a:p>
        </p:txBody>
      </p:sp>
    </p:spTree>
    <p:extLst>
      <p:ext uri="{BB962C8B-B14F-4D97-AF65-F5344CB8AC3E}">
        <p14:creationId xmlns:p14="http://schemas.microsoft.com/office/powerpoint/2010/main" val="2828964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6C754A-0933-AB6B-F19B-E31563A4E514}"/>
              </a:ext>
            </a:extLst>
          </p:cNvPr>
          <p:cNvGrpSpPr/>
          <p:nvPr/>
        </p:nvGrpSpPr>
        <p:grpSpPr>
          <a:xfrm>
            <a:off x="418069" y="1550300"/>
            <a:ext cx="9071919" cy="5011138"/>
            <a:chOff x="418070" y="1550300"/>
            <a:chExt cx="7772400" cy="392136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A681130-AEFD-732C-67D7-8EB5BBE8D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937" t="10043" b="8727"/>
            <a:stretch/>
          </p:blipFill>
          <p:spPr>
            <a:xfrm>
              <a:off x="3015049" y="1902940"/>
              <a:ext cx="2802924" cy="305211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F9B2BA-14DC-FD5C-73FF-6787E4324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2978"/>
            <a:stretch/>
          </p:blipFill>
          <p:spPr>
            <a:xfrm>
              <a:off x="2209800" y="1550300"/>
              <a:ext cx="545757" cy="3757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3630F2-C7D9-653D-582C-E3B5189B5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1273"/>
            <a:stretch/>
          </p:blipFill>
          <p:spPr>
            <a:xfrm>
              <a:off x="418070" y="5143736"/>
              <a:ext cx="7772400" cy="32792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18475E-8922-006A-1868-E9F767CE27BE}"/>
              </a:ext>
            </a:extLst>
          </p:cNvPr>
          <p:cNvSpPr txBox="1"/>
          <p:nvPr/>
        </p:nvSpPr>
        <p:spPr>
          <a:xfrm>
            <a:off x="1245973" y="671132"/>
            <a:ext cx="515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Annual Grazing System Costs</a:t>
            </a:r>
          </a:p>
        </p:txBody>
      </p:sp>
    </p:spTree>
    <p:extLst>
      <p:ext uri="{BB962C8B-B14F-4D97-AF65-F5344CB8AC3E}">
        <p14:creationId xmlns:p14="http://schemas.microsoft.com/office/powerpoint/2010/main" val="4190723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E20D-4200-B39E-1FF7-0A82EC85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Can</a:t>
            </a:r>
            <a:r>
              <a:rPr lang="en-US" dirty="0"/>
              <a:t> it pay?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F70D1-9C28-8998-2318-B96AA9DE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profitability was ~5-25% lower with rotational grazing</a:t>
            </a:r>
          </a:p>
          <a:p>
            <a:r>
              <a:rPr lang="en-US" dirty="0"/>
              <a:t>BUT, cost-share might cover the difference</a:t>
            </a:r>
          </a:p>
          <a:p>
            <a:r>
              <a:rPr lang="en-US" dirty="0"/>
              <a:t>Operationally dependent</a:t>
            </a:r>
          </a:p>
          <a:p>
            <a:pPr lvl="1"/>
            <a:r>
              <a:rPr lang="en-US" dirty="0"/>
              <a:t>More likely with dispersed</a:t>
            </a:r>
          </a:p>
          <a:p>
            <a:r>
              <a:rPr lang="en-US" dirty="0"/>
              <a:t>Need to account for lower weights when contracting/marketing</a:t>
            </a:r>
          </a:p>
        </p:txBody>
      </p:sp>
    </p:spTree>
    <p:extLst>
      <p:ext uri="{BB962C8B-B14F-4D97-AF65-F5344CB8AC3E}">
        <p14:creationId xmlns:p14="http://schemas.microsoft.com/office/powerpoint/2010/main" val="6597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2B3E-8340-479F-B8C8-40879B31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 from monitoring diet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DE8C-E008-44F7-92F1-46E23AEF6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994" y="1905000"/>
            <a:ext cx="82296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Cattle Production:  CARM &lt; TRM</a:t>
            </a:r>
          </a:p>
          <a:p>
            <a:r>
              <a:rPr lang="en-US" dirty="0"/>
              <a:t>Forage Production:  CARM = TRM </a:t>
            </a:r>
          </a:p>
          <a:p>
            <a:r>
              <a:rPr lang="en-US" u="sng" dirty="0">
                <a:solidFill>
                  <a:srgbClr val="FF0000"/>
                </a:solidFill>
              </a:rPr>
              <a:t>Diet Quality: </a:t>
            </a:r>
            <a:r>
              <a:rPr lang="en-US" dirty="0"/>
              <a:t> CARM &lt; TRM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Diet quality is key driver of weight gains in non-drought years</a:t>
            </a:r>
          </a:p>
        </p:txBody>
      </p:sp>
    </p:spTree>
    <p:extLst>
      <p:ext uri="{BB962C8B-B14F-4D97-AF65-F5344CB8AC3E}">
        <p14:creationId xmlns:p14="http://schemas.microsoft.com/office/powerpoint/2010/main" val="17620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5B6D-F487-7F43-B4C3-B4966ED0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lessons learned…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4569D-55B2-AC4E-975F-D584D0A0D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for a lighter weight when implementing increased stock density</a:t>
            </a:r>
          </a:p>
          <a:p>
            <a:r>
              <a:rPr lang="en-US" dirty="0"/>
              <a:t>Rotation allows for drought adaptation, regardless of price slide</a:t>
            </a:r>
          </a:p>
          <a:p>
            <a:pPr lvl="1"/>
            <a:r>
              <a:rPr lang="en-US" dirty="0"/>
              <a:t>But, only due to the less severe negative impact</a:t>
            </a:r>
          </a:p>
          <a:p>
            <a:r>
              <a:rPr lang="en-US" dirty="0"/>
              <a:t>Decreased Density increases both Revenues </a:t>
            </a:r>
            <a:r>
              <a:rPr lang="en-US" i="1" dirty="0"/>
              <a:t>and </a:t>
            </a:r>
            <a:r>
              <a:rPr lang="en-US" dirty="0"/>
              <a:t>Costs</a:t>
            </a:r>
          </a:p>
          <a:p>
            <a:r>
              <a:rPr lang="en-US" dirty="0"/>
              <a:t>Target increased density to certain pastures</a:t>
            </a:r>
          </a:p>
          <a:p>
            <a:r>
              <a:rPr lang="en-US" dirty="0"/>
              <a:t>Marketing earlier can be advantageous</a:t>
            </a:r>
          </a:p>
        </p:txBody>
      </p:sp>
    </p:spTree>
    <p:extLst>
      <p:ext uri="{BB962C8B-B14F-4D97-AF65-F5344CB8AC3E}">
        <p14:creationId xmlns:p14="http://schemas.microsoft.com/office/powerpoint/2010/main" val="9548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0973-CDDD-713C-F8A4-48FA8D3C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between Stocking Rate and Marketing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22B1-F39E-884B-63CD-70346233A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89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32595F-437A-EE47-A390-60E53EE77449}"/>
              </a:ext>
            </a:extLst>
          </p:cNvPr>
          <p:cNvGraphicFramePr>
            <a:graphicFrameLocks noGrp="1"/>
          </p:cNvGraphicFramePr>
          <p:nvPr/>
        </p:nvGraphicFramePr>
        <p:xfrm>
          <a:off x="173620" y="1446676"/>
          <a:ext cx="11519031" cy="4146121"/>
        </p:xfrm>
        <a:graphic>
          <a:graphicData uri="http://schemas.openxmlformats.org/drawingml/2006/table">
            <a:tbl>
              <a:tblPr firstRow="1" firstCol="1" bandRow="1"/>
              <a:tblGrid>
                <a:gridCol w="1724023">
                  <a:extLst>
                    <a:ext uri="{9D8B030D-6E8A-4147-A177-3AD203B41FA5}">
                      <a16:colId xmlns:a16="http://schemas.microsoft.com/office/drawing/2014/main" val="2833160485"/>
                    </a:ext>
                  </a:extLst>
                </a:gridCol>
                <a:gridCol w="974816">
                  <a:extLst>
                    <a:ext uri="{9D8B030D-6E8A-4147-A177-3AD203B41FA5}">
                      <a16:colId xmlns:a16="http://schemas.microsoft.com/office/drawing/2014/main" val="949412080"/>
                    </a:ext>
                  </a:extLst>
                </a:gridCol>
                <a:gridCol w="1102524">
                  <a:extLst>
                    <a:ext uri="{9D8B030D-6E8A-4147-A177-3AD203B41FA5}">
                      <a16:colId xmlns:a16="http://schemas.microsoft.com/office/drawing/2014/main" val="757336873"/>
                    </a:ext>
                  </a:extLst>
                </a:gridCol>
                <a:gridCol w="1102524">
                  <a:extLst>
                    <a:ext uri="{9D8B030D-6E8A-4147-A177-3AD203B41FA5}">
                      <a16:colId xmlns:a16="http://schemas.microsoft.com/office/drawing/2014/main" val="840609432"/>
                    </a:ext>
                  </a:extLst>
                </a:gridCol>
                <a:gridCol w="1102524">
                  <a:extLst>
                    <a:ext uri="{9D8B030D-6E8A-4147-A177-3AD203B41FA5}">
                      <a16:colId xmlns:a16="http://schemas.microsoft.com/office/drawing/2014/main" val="1301335090"/>
                    </a:ext>
                  </a:extLst>
                </a:gridCol>
                <a:gridCol w="1102524">
                  <a:extLst>
                    <a:ext uri="{9D8B030D-6E8A-4147-A177-3AD203B41FA5}">
                      <a16:colId xmlns:a16="http://schemas.microsoft.com/office/drawing/2014/main" val="1907545512"/>
                    </a:ext>
                  </a:extLst>
                </a:gridCol>
                <a:gridCol w="1102524">
                  <a:extLst>
                    <a:ext uri="{9D8B030D-6E8A-4147-A177-3AD203B41FA5}">
                      <a16:colId xmlns:a16="http://schemas.microsoft.com/office/drawing/2014/main" val="2990657621"/>
                    </a:ext>
                  </a:extLst>
                </a:gridCol>
                <a:gridCol w="1102524">
                  <a:extLst>
                    <a:ext uri="{9D8B030D-6E8A-4147-A177-3AD203B41FA5}">
                      <a16:colId xmlns:a16="http://schemas.microsoft.com/office/drawing/2014/main" val="3238235150"/>
                    </a:ext>
                  </a:extLst>
                </a:gridCol>
                <a:gridCol w="1102524">
                  <a:extLst>
                    <a:ext uri="{9D8B030D-6E8A-4147-A177-3AD203B41FA5}">
                      <a16:colId xmlns:a16="http://schemas.microsoft.com/office/drawing/2014/main" val="4123607491"/>
                    </a:ext>
                  </a:extLst>
                </a:gridCol>
                <a:gridCol w="1102524">
                  <a:extLst>
                    <a:ext uri="{9D8B030D-6E8A-4147-A177-3AD203B41FA5}">
                      <a16:colId xmlns:a16="http://schemas.microsoft.com/office/drawing/2014/main" val="2832757090"/>
                    </a:ext>
                  </a:extLst>
                </a:gridCol>
              </a:tblGrid>
              <a:tr h="592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Light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Heavy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69762"/>
                  </a:ext>
                </a:extLst>
              </a:tr>
              <a:tr h="592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58690"/>
                  </a:ext>
                </a:extLst>
              </a:tr>
              <a:tr h="592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Average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$16.51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$14.01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$12.03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$18.01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$18.98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$15.57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$24.59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$25.67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$19.35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8682"/>
                  </a:ext>
                </a:extLst>
              </a:tr>
              <a:tr h="592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Rank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077725"/>
                  </a:ext>
                </a:extLst>
              </a:tr>
              <a:tr h="592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&gt; $0.00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901124"/>
                  </a:ext>
                </a:extLst>
              </a:tr>
              <a:tr h="592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Percentile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($9.91)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($13.37)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($21.15)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($17.12)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($17.67)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($28.64)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($28.07)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($29.23)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($46.88)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490397"/>
                  </a:ext>
                </a:extLst>
              </a:tr>
              <a:tr h="592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r>
                        <a:rPr lang="en-US" sz="2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Percentile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$43.74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$41.24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$48.88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$51.60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$54.96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$60.91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$74.48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$79.05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$86.39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0179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47953AA-C85B-2A40-92A7-BDFD2C1D7A4E}"/>
              </a:ext>
            </a:extLst>
          </p:cNvPr>
          <p:cNvSpPr txBox="1"/>
          <p:nvPr/>
        </p:nvSpPr>
        <p:spPr>
          <a:xfrm>
            <a:off x="2662186" y="381973"/>
            <a:ext cx="608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Average of net return </a:t>
            </a:r>
            <a:r>
              <a:rPr lang="en-US" sz="3200" i="1" dirty="0"/>
              <a:t>per hectare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243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ED519D-BED2-9148-B555-87619E00F8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265196"/>
              </p:ext>
            </p:extLst>
          </p:nvPr>
        </p:nvGraphicFramePr>
        <p:xfrm>
          <a:off x="406564" y="194037"/>
          <a:ext cx="10126850" cy="532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36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1" y="87785"/>
            <a:ext cx="9145753" cy="934574"/>
            <a:chOff x="0" y="87785"/>
            <a:chExt cx="9145753" cy="934574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87785"/>
              <a:ext cx="9145753" cy="805091"/>
              <a:chOff x="0" y="87785"/>
              <a:chExt cx="9145753" cy="805091"/>
            </a:xfrm>
          </p:grpSpPr>
          <p:pic>
            <p:nvPicPr>
              <p:cNvPr id="8" name="Picture 7" descr="Image result for cows, shortgrass prairi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 trans="60000" pressure="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87785"/>
                <a:ext cx="9145753" cy="795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0" y="889600"/>
                <a:ext cx="9145753" cy="32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349030" y="338704"/>
              <a:ext cx="6896100" cy="683655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>
                  <a:latin typeface="Californian FB" panose="0207040306080B030204" pitchFamily="18" charset="0"/>
                </a:rPr>
                <a:t>Introduction- CARM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73030" y="1064659"/>
            <a:ext cx="5303720" cy="465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lifornian FB" panose="0207040306080B030204" pitchFamily="18" charset="0"/>
            </a:endParaRPr>
          </a:p>
          <a:p>
            <a:r>
              <a:rPr lang="en-US" sz="2400" dirty="0">
                <a:latin typeface="Californian FB" panose="0207040306080B030204" pitchFamily="18" charset="0"/>
              </a:rPr>
              <a:t>11 stakeholders from multiple disciplines became the decision-makers for the project</a:t>
            </a:r>
          </a:p>
          <a:p>
            <a:endParaRPr lang="en-US" sz="3200" dirty="0">
              <a:latin typeface="Californian FB" panose="0207040306080B030204" pitchFamily="18" charset="0"/>
            </a:endParaRPr>
          </a:p>
          <a:p>
            <a:r>
              <a:rPr lang="en-US" sz="2000" i="1" dirty="0">
                <a:latin typeface="Californian FB" panose="0207040306080B030204" pitchFamily="18" charset="0"/>
              </a:rPr>
              <a:t>The Nature Conservancy, </a:t>
            </a:r>
          </a:p>
          <a:p>
            <a:r>
              <a:rPr lang="en-US" sz="2000" i="1" dirty="0">
                <a:latin typeface="Californian FB" panose="0207040306080B030204" pitchFamily="18" charset="0"/>
              </a:rPr>
              <a:t>Colorado State Extension, </a:t>
            </a:r>
          </a:p>
          <a:p>
            <a:r>
              <a:rPr lang="en-US" sz="2000" i="1" dirty="0">
                <a:latin typeface="Californian FB" panose="0207040306080B030204" pitchFamily="18" charset="0"/>
              </a:rPr>
              <a:t>US Forest Service, </a:t>
            </a:r>
          </a:p>
          <a:p>
            <a:r>
              <a:rPr lang="en-US" sz="2000" i="1" dirty="0">
                <a:latin typeface="Californian FB" panose="0207040306080B030204" pitchFamily="18" charset="0"/>
              </a:rPr>
              <a:t>Colorado State Land Board, </a:t>
            </a:r>
          </a:p>
          <a:p>
            <a:r>
              <a:rPr lang="en-US" sz="2000" i="1" dirty="0">
                <a:latin typeface="Californian FB" panose="0207040306080B030204" pitchFamily="18" charset="0"/>
              </a:rPr>
              <a:t>Crow Valley Livestock (4 ranchers), </a:t>
            </a:r>
          </a:p>
          <a:p>
            <a:r>
              <a:rPr lang="en-US" sz="2000" i="1" dirty="0">
                <a:latin typeface="Californian FB" panose="0207040306080B030204" pitchFamily="18" charset="0"/>
              </a:rPr>
              <a:t>Bird Conservancy of the Rockies, </a:t>
            </a:r>
          </a:p>
          <a:p>
            <a:r>
              <a:rPr lang="en-US" sz="2000" i="1" dirty="0">
                <a:latin typeface="Californian FB" panose="0207040306080B030204" pitchFamily="18" charset="0"/>
              </a:rPr>
              <a:t>NRCS,</a:t>
            </a:r>
          </a:p>
          <a:p>
            <a:r>
              <a:rPr lang="en-US" sz="2000" i="1" dirty="0">
                <a:latin typeface="Californian FB" panose="0207040306080B030204" pitchFamily="18" charset="0"/>
              </a:rPr>
              <a:t>&amp; Environmental Defense Fund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004CCF-81BC-9045-9BFB-00AF54B01DA6}"/>
              </a:ext>
            </a:extLst>
          </p:cNvPr>
          <p:cNvGrpSpPr/>
          <p:nvPr/>
        </p:nvGrpSpPr>
        <p:grpSpPr>
          <a:xfrm>
            <a:off x="7025014" y="2001670"/>
            <a:ext cx="4781061" cy="2997476"/>
            <a:chOff x="349030" y="1956816"/>
            <a:chExt cx="9085130" cy="517559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EEAD5D-D36E-8D4C-A6D3-EA6A605C31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61741" y="1956816"/>
              <a:ext cx="6339777" cy="4572000"/>
              <a:chOff x="496396" y="1082092"/>
              <a:chExt cx="8220341" cy="592818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545D4CC-3DFD-684A-ACC1-CBF5EACF3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5884" y="4611124"/>
                <a:ext cx="2399157" cy="2399157"/>
              </a:xfrm>
              <a:prstGeom prst="rect">
                <a:avLst/>
              </a:prstGeom>
            </p:spPr>
          </p:pic>
          <p:pic>
            <p:nvPicPr>
              <p:cNvPr id="30" name="Picture 2" descr="Image result for bird">
                <a:extLst>
                  <a:ext uri="{FF2B5EF4-FFF2-40B4-BE49-F238E27FC236}">
                    <a16:creationId xmlns:a16="http://schemas.microsoft.com/office/drawing/2014/main" id="{ECBC6E9D-A7F3-304B-A007-0BDEC8C014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96" y="3029488"/>
                <a:ext cx="192024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Image result for grass silhouette">
                <a:extLst>
                  <a:ext uri="{FF2B5EF4-FFF2-40B4-BE49-F238E27FC236}">
                    <a16:creationId xmlns:a16="http://schemas.microsoft.com/office/drawing/2014/main" id="{9AAD8E25-C0B3-814A-9F6D-070165B2E7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0737" y="2663728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0" descr="Image result for silhouette family">
                <a:extLst>
                  <a:ext uri="{FF2B5EF4-FFF2-40B4-BE49-F238E27FC236}">
                    <a16:creationId xmlns:a16="http://schemas.microsoft.com/office/drawing/2014/main" id="{2B7013C3-C9BF-2848-89A5-0DD55AB315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342045" y="1082092"/>
                <a:ext cx="2426836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2" descr="Image result for curved double sided arrow">
                <a:extLst>
                  <a:ext uri="{FF2B5EF4-FFF2-40B4-BE49-F238E27FC236}">
                    <a16:creationId xmlns:a16="http://schemas.microsoft.com/office/drawing/2014/main" id="{91B2F727-6D9E-514A-803D-58F0D0D52A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1706" y="5376345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2" descr="Image result for curved double sided arrow">
                <a:extLst>
                  <a:ext uri="{FF2B5EF4-FFF2-40B4-BE49-F238E27FC236}">
                    <a16:creationId xmlns:a16="http://schemas.microsoft.com/office/drawing/2014/main" id="{ED24C732-712D-DA4E-8E85-634F67FEA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721706" y="1857622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2" descr="Image result for curved double sided arrow">
                <a:extLst>
                  <a:ext uri="{FF2B5EF4-FFF2-40B4-BE49-F238E27FC236}">
                    <a16:creationId xmlns:a16="http://schemas.microsoft.com/office/drawing/2014/main" id="{486B0270-DCB1-CE48-837C-7153DEC75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787930" y="5376346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2" descr="Image result for curved double sided arrow">
                <a:extLst>
                  <a:ext uri="{FF2B5EF4-FFF2-40B4-BE49-F238E27FC236}">
                    <a16:creationId xmlns:a16="http://schemas.microsoft.com/office/drawing/2014/main" id="{7DFDE3BB-ED7A-F749-897A-510E5187A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787930" y="1857622"/>
                <a:ext cx="914400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766E42-8EEF-0B46-8AF2-083E9F18C18C}"/>
                </a:ext>
              </a:extLst>
            </p:cNvPr>
            <p:cNvSpPr txBox="1"/>
            <p:nvPr/>
          </p:nvSpPr>
          <p:spPr>
            <a:xfrm>
              <a:off x="349030" y="4001509"/>
              <a:ext cx="1417646" cy="531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fornian FB" panose="0207040306080B030204" pitchFamily="18" charset="0"/>
                </a:rPr>
                <a:t>Wildlife</a:t>
              </a:r>
              <a:endParaRPr lang="en-US" sz="2400" dirty="0">
                <a:latin typeface="Californian FB" panose="0207040306080B03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CF5C62-A77E-3844-BAC4-C507F6679E50}"/>
                </a:ext>
              </a:extLst>
            </p:cNvPr>
            <p:cNvSpPr txBox="1"/>
            <p:nvPr/>
          </p:nvSpPr>
          <p:spPr>
            <a:xfrm>
              <a:off x="7569349" y="4001508"/>
              <a:ext cx="1864811" cy="53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fornian FB" panose="0207040306080B030204" pitchFamily="18" charset="0"/>
                </a:rPr>
                <a:t>Vegetation</a:t>
              </a:r>
              <a:endParaRPr lang="en-US" sz="2800" dirty="0">
                <a:latin typeface="Californian FB" panose="0207040306080B03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47F4F1-C2A4-D248-B30D-18BF5330D64F}"/>
                </a:ext>
              </a:extLst>
            </p:cNvPr>
            <p:cNvSpPr txBox="1"/>
            <p:nvPr/>
          </p:nvSpPr>
          <p:spPr>
            <a:xfrm>
              <a:off x="3198942" y="6228993"/>
              <a:ext cx="3183763" cy="903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fornian FB" panose="0207040306080B030204" pitchFamily="18" charset="0"/>
                </a:rPr>
                <a:t>Profitable</a:t>
              </a:r>
              <a:r>
                <a:rPr lang="en-US" sz="2800" dirty="0">
                  <a:latin typeface="Californian FB" panose="0207040306080B030204" pitchFamily="18" charset="0"/>
                </a:rPr>
                <a:t> </a:t>
              </a:r>
              <a:r>
                <a:rPr lang="en-US" sz="1400" dirty="0">
                  <a:latin typeface="Californian FB" panose="0207040306080B030204" pitchFamily="18" charset="0"/>
                </a:rPr>
                <a:t>Ranching</a:t>
              </a:r>
              <a:endParaRPr lang="en-US" sz="2800" dirty="0">
                <a:latin typeface="Californian FB" panose="0207040306080B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293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6637-5BEE-C1D5-7EA8-16EC1B57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BE06B-F0F4-BA29-157A-F50EBDBB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01" y="3024951"/>
            <a:ext cx="6769608" cy="2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john.ritten@colostate.edu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chemeClr val="bg1"/>
                </a:solidFill>
              </a:rPr>
              <a:t>AgNext.colostate.edu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439AB7-2A2C-5592-4C82-7A17741788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908" y="3986156"/>
            <a:ext cx="4382775" cy="27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90298" y="216195"/>
            <a:ext cx="11138857" cy="9092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Goal: Manage the land in order to pass it on to future generations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-Economically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  <a:cs typeface="Adobe Devanagari" panose="02040503050201020203" pitchFamily="18" charset="0"/>
              </a:rPr>
              <a:t>-Ecologically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0311" y="1523574"/>
            <a:ext cx="2196045" cy="626602"/>
          </a:xfrm>
          <a:prstGeom prst="roundRect">
            <a:avLst/>
          </a:prstGeom>
          <a:gradFill>
            <a:gsLst>
              <a:gs pos="14000">
                <a:schemeClr val="bg2"/>
              </a:gs>
              <a:gs pos="47000">
                <a:schemeClr val="accent3">
                  <a:lumMod val="105000"/>
                  <a:satMod val="103000"/>
                  <a:tint val="73000"/>
                </a:schemeClr>
              </a:gs>
              <a:gs pos="8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Vegetation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30576" y="1518294"/>
            <a:ext cx="2070901" cy="631882"/>
          </a:xfrm>
          <a:prstGeom prst="roundRect">
            <a:avLst/>
          </a:prstGeom>
          <a:gradFill>
            <a:gsLst>
              <a:gs pos="14000">
                <a:schemeClr val="bg2"/>
              </a:gs>
              <a:gs pos="47000">
                <a:schemeClr val="accent3">
                  <a:lumMod val="105000"/>
                  <a:satMod val="103000"/>
                  <a:tint val="73000"/>
                </a:schemeClr>
              </a:gs>
              <a:gs pos="8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Profitable ranching operations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40302" y="1566356"/>
            <a:ext cx="1919466" cy="583820"/>
          </a:xfrm>
          <a:prstGeom prst="roundRect">
            <a:avLst/>
          </a:prstGeom>
          <a:gradFill>
            <a:gsLst>
              <a:gs pos="14000">
                <a:schemeClr val="bg2"/>
              </a:gs>
              <a:gs pos="47000">
                <a:schemeClr val="accent3">
                  <a:lumMod val="105000"/>
                  <a:satMod val="103000"/>
                  <a:tint val="73000"/>
                </a:schemeClr>
              </a:gs>
              <a:gs pos="8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Wildlife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74208" y="1597277"/>
            <a:ext cx="1997381" cy="552899"/>
          </a:xfrm>
          <a:prstGeom prst="roundRect">
            <a:avLst/>
          </a:prstGeom>
          <a:gradFill>
            <a:gsLst>
              <a:gs pos="14000">
                <a:schemeClr val="bg2"/>
              </a:gs>
              <a:gs pos="47000">
                <a:schemeClr val="accent3">
                  <a:lumMod val="105000"/>
                  <a:satMod val="103000"/>
                  <a:tint val="73000"/>
                </a:schemeClr>
              </a:gs>
              <a:gs pos="8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Collaborative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333" y="2433411"/>
            <a:ext cx="25022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A) Attain and/or maintain abundances of cool-season perennial graminoids within 30% of targets for each plot. *</a:t>
            </a:r>
          </a:p>
          <a:p>
            <a:endParaRPr lang="en-US" sz="1400" dirty="0"/>
          </a:p>
          <a:p>
            <a:r>
              <a:rPr lang="en-US" sz="1400" dirty="0"/>
              <a:t>B) Maintain or increase plant compositional diversity both within and across pastures.*</a:t>
            </a:r>
          </a:p>
          <a:p>
            <a:endParaRPr lang="en-US" sz="1400" dirty="0"/>
          </a:p>
          <a:p>
            <a:r>
              <a:rPr lang="en-US" sz="1400" dirty="0"/>
              <a:t>C) Increase variation in vegetation structure, composition, and density within and among pastures **</a:t>
            </a:r>
          </a:p>
          <a:p>
            <a:endParaRPr lang="en-US" sz="1400" dirty="0"/>
          </a:p>
          <a:p>
            <a:r>
              <a:rPr lang="en-US" sz="1400" dirty="0"/>
              <a:t>D) In pastures that had stands of </a:t>
            </a:r>
            <a:r>
              <a:rPr lang="en-US" sz="1400" dirty="0" err="1"/>
              <a:t>fourwing</a:t>
            </a:r>
            <a:r>
              <a:rPr lang="en-US" sz="1400" dirty="0"/>
              <a:t> saltbush at the start of experiment, increase or maintain cover relative to baseline.*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139" y="2433411"/>
            <a:ext cx="14730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76" indent="-192876">
              <a:buAutoNum type="alphaUcPeriod"/>
            </a:pPr>
            <a:r>
              <a:rPr lang="en-US" sz="1400" dirty="0"/>
              <a:t>Maintain or increase livestock weight gain †</a:t>
            </a:r>
          </a:p>
          <a:p>
            <a:pPr marL="192876" indent="-192876">
              <a:buAutoNum type="alphaUcPeriod"/>
            </a:pPr>
            <a:endParaRPr lang="en-US" sz="1400" dirty="0"/>
          </a:p>
          <a:p>
            <a:pPr marL="192876" indent="-192876">
              <a:buAutoNum type="alphaUcPeriod"/>
            </a:pPr>
            <a:endParaRPr lang="en-US" sz="1400" dirty="0"/>
          </a:p>
          <a:p>
            <a:pPr marL="192876" indent="-192876">
              <a:buFontTx/>
              <a:buAutoNum type="alphaUcPeriod"/>
            </a:pPr>
            <a:r>
              <a:rPr lang="en-US" sz="1400" dirty="0"/>
              <a:t>Reduce economic impact of drought †</a:t>
            </a:r>
          </a:p>
          <a:p>
            <a:pPr marL="192876" indent="-192876">
              <a:buAutoNum type="alphaUcPeriod"/>
            </a:pPr>
            <a:endParaRPr lang="en-US" sz="1400" dirty="0"/>
          </a:p>
          <a:p>
            <a:pPr marL="192876" indent="-192876">
              <a:buAutoNum type="alphaUcPeriod"/>
            </a:pPr>
            <a:endParaRPr lang="en-US" sz="1400" dirty="0"/>
          </a:p>
          <a:p>
            <a:pPr marL="192876" indent="-192876">
              <a:buFontTx/>
              <a:buAutoNum type="alphaUcPeriod"/>
            </a:pPr>
            <a:r>
              <a:rPr lang="en-US" sz="1400" dirty="0"/>
              <a:t>Maintain or reduce operating costs †</a:t>
            </a:r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0302" y="2469744"/>
            <a:ext cx="186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76" indent="-192876">
              <a:buAutoNum type="alphaUcPeriod"/>
            </a:pPr>
            <a:r>
              <a:rPr lang="en-US" sz="1200" dirty="0"/>
              <a:t>Increase populations of mountain plover. **</a:t>
            </a:r>
          </a:p>
          <a:p>
            <a:pPr marL="192876" indent="-192876">
              <a:buAutoNum type="alphaUcPeriod"/>
            </a:pPr>
            <a:endParaRPr lang="en-US" sz="1200" dirty="0"/>
          </a:p>
          <a:p>
            <a:pPr marL="192876" indent="-192876">
              <a:buAutoNum type="alphaUcPeriod"/>
            </a:pPr>
            <a:r>
              <a:rPr lang="en-US" sz="1200" dirty="0"/>
              <a:t>Maintain populations of McCown’s longspur, Western meadowlark, and horned lark **</a:t>
            </a:r>
          </a:p>
          <a:p>
            <a:pPr marL="192876" indent="-192876">
              <a:buAutoNum type="alphaUcPeriod"/>
            </a:pPr>
            <a:endParaRPr lang="en-US" sz="1200" dirty="0"/>
          </a:p>
          <a:p>
            <a:pPr marL="192876" indent="-192876">
              <a:buAutoNum type="alphaUcPeriod"/>
            </a:pPr>
            <a:endParaRPr lang="en-US" sz="1200" dirty="0"/>
          </a:p>
          <a:p>
            <a:pPr marL="192876" indent="-192876">
              <a:buAutoNum type="alphaUcPeriod"/>
            </a:pPr>
            <a:r>
              <a:rPr lang="en-US" sz="1200" dirty="0"/>
              <a:t>Increase populations of grasshopper sparrow, Cassin’s sparrow, Brewers sparrow, and lark bunting **</a:t>
            </a:r>
          </a:p>
          <a:p>
            <a:pPr marL="192876" indent="-192876">
              <a:buAutoNum type="alphaUcPeriod"/>
            </a:pPr>
            <a:endParaRPr lang="en-US" sz="1200" dirty="0"/>
          </a:p>
          <a:p>
            <a:pPr marL="192876" indent="-192876">
              <a:buAutoNum type="alphaUcPeriod"/>
            </a:pPr>
            <a:r>
              <a:rPr lang="en-US" sz="1200" dirty="0"/>
              <a:t>Maintain control of prairie dog populations (No prairie dogs.) **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7848" y="2433411"/>
            <a:ext cx="2307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76" indent="-192876">
              <a:buAutoNum type="alphaUcPeriod"/>
            </a:pPr>
            <a:r>
              <a:rPr lang="en-US" sz="1400" dirty="0"/>
              <a:t>Apply new knowledge and CARM in new areas</a:t>
            </a:r>
          </a:p>
          <a:p>
            <a:pPr marL="192876" indent="-192876">
              <a:buAutoNum type="alphaUcPeriod"/>
            </a:pPr>
            <a:endParaRPr lang="en-US" sz="1400" dirty="0"/>
          </a:p>
          <a:p>
            <a:pPr marL="192876" indent="-192876">
              <a:buAutoNum type="alphaUcPeriod"/>
            </a:pPr>
            <a:r>
              <a:rPr lang="en-US" sz="1400" dirty="0"/>
              <a:t>Respect, understanding and trust increases among stakeholders and researchers</a:t>
            </a:r>
          </a:p>
          <a:p>
            <a:pPr marL="192876" indent="-192876">
              <a:buAutoNum type="alphaUcPeriod"/>
            </a:pPr>
            <a:endParaRPr lang="en-US" sz="1400" dirty="0"/>
          </a:p>
          <a:p>
            <a:pPr marL="192876" indent="-192876">
              <a:buAutoNum type="alphaUcPeriod"/>
            </a:pPr>
            <a:r>
              <a:rPr lang="en-US" sz="1400" dirty="0"/>
              <a:t>Stakeholders and researchers co-produce new knowledge</a:t>
            </a:r>
          </a:p>
          <a:p>
            <a:pPr marL="192876" indent="-192876">
              <a:buAutoNum type="alphaUcPeriod"/>
            </a:pPr>
            <a:endParaRPr lang="en-US" sz="1400" dirty="0"/>
          </a:p>
        </p:txBody>
      </p:sp>
      <p:pic>
        <p:nvPicPr>
          <p:cNvPr id="1028" name="Picture 4" descr="Image result for Cowboy hat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140" y="1693568"/>
            <a:ext cx="287195" cy="1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rd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041" y="1421207"/>
            <a:ext cx="323655" cy="3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eam vector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9907" y="1750694"/>
            <a:ext cx="367666" cy="36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estern wheatgrass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252" y="1523574"/>
            <a:ext cx="310535" cy="51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7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117" y="365760"/>
            <a:ext cx="921376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wnee national grasslands ma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684" y="1519024"/>
            <a:ext cx="8538663" cy="353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1" y="87785"/>
            <a:ext cx="9145753" cy="934574"/>
            <a:chOff x="0" y="87785"/>
            <a:chExt cx="9145753" cy="93457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87785"/>
              <a:ext cx="9145753" cy="805091"/>
              <a:chOff x="0" y="87785"/>
              <a:chExt cx="9145753" cy="805091"/>
            </a:xfrm>
          </p:grpSpPr>
          <p:pic>
            <p:nvPicPr>
              <p:cNvPr id="7" name="Picture 4" descr="Image result for cows, shortgrass prairi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risscrossEtching trans="60000" pressure="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87785"/>
                <a:ext cx="9145753" cy="795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Straight Connector 7"/>
              <p:cNvCxnSpPr/>
              <p:nvPr/>
            </p:nvCxnSpPr>
            <p:spPr>
              <a:xfrm>
                <a:off x="0" y="889600"/>
                <a:ext cx="9145753" cy="32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49030" y="338704"/>
              <a:ext cx="6896100" cy="683655"/>
            </a:xfrm>
            <a:prstGeom prst="rect">
              <a:avLst/>
            </a:prstGeom>
          </p:spPr>
          <p:txBody>
            <a:bodyPr anchor="ctr" anchorCtr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>
                  <a:latin typeface="Californian FB" panose="0207040306080B030204" pitchFamily="18" charset="0"/>
                </a:rPr>
                <a:t>Study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38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1" y="262737"/>
            <a:ext cx="8186802" cy="63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7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94D7-D650-B64F-8347-AADA74EF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vs Continuous Grazing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2D83-B0CB-E54E-A3FD-2283A9267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stocking rate across systems (can change yearly)</a:t>
            </a:r>
          </a:p>
          <a:p>
            <a:r>
              <a:rPr lang="en-US" dirty="0"/>
              <a:t>10X stock density</a:t>
            </a:r>
          </a:p>
          <a:p>
            <a:r>
              <a:rPr lang="en-US" dirty="0"/>
              <a:t>To burn or not (and where)</a:t>
            </a:r>
          </a:p>
          <a:p>
            <a:r>
              <a:rPr lang="en-US" dirty="0"/>
              <a:t>For rotation:</a:t>
            </a:r>
          </a:p>
          <a:p>
            <a:pPr lvl="1"/>
            <a:r>
              <a:rPr lang="en-US" dirty="0"/>
              <a:t>Rest pastures?</a:t>
            </a:r>
          </a:p>
          <a:p>
            <a:pPr lvl="1"/>
            <a:r>
              <a:rPr lang="en-US" dirty="0"/>
              <a:t>How to rotate?</a:t>
            </a:r>
          </a:p>
        </p:txBody>
      </p:sp>
    </p:spTree>
    <p:extLst>
      <p:ext uri="{BB962C8B-B14F-4D97-AF65-F5344CB8AC3E}">
        <p14:creationId xmlns:p14="http://schemas.microsoft.com/office/powerpoint/2010/main" val="20443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DEC_Research Facilities" id="{91DD7A55-5625-5A4A-996D-AE0BE8CA7F2B}" vid="{6A4F5C1A-2516-6940-A806-B21DF81A7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24CB804DE58419192EFF39C0A7852" ma:contentTypeVersion="9" ma:contentTypeDescription="Create a new document." ma:contentTypeScope="" ma:versionID="2ab71bf1e2298893740e5dbf9d41dc9b">
  <xsd:schema xmlns:xsd="http://www.w3.org/2001/XMLSchema" xmlns:xs="http://www.w3.org/2001/XMLSchema" xmlns:p="http://schemas.microsoft.com/office/2006/metadata/properties" xmlns:ns3="f8af0773-0f32-4657-8168-c1f0579aa5ed" xmlns:ns4="7f8a2e8e-6348-4660-ab9c-cd94b98827c5" targetNamespace="http://schemas.microsoft.com/office/2006/metadata/properties" ma:root="true" ma:fieldsID="f66212aeb0263aae96df91c393b7f022" ns3:_="" ns4:_="">
    <xsd:import namespace="f8af0773-0f32-4657-8168-c1f0579aa5ed"/>
    <xsd:import namespace="7f8a2e8e-6348-4660-ab9c-cd94b98827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f0773-0f32-4657-8168-c1f0579aa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a2e8e-6348-4660-ab9c-cd94b98827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22D041-E25B-41CE-8593-FF29A68557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3B36E0-6F69-4823-8652-25BFB74B9795}">
  <ds:schemaRefs>
    <ds:schemaRef ds:uri="http://www.w3.org/XML/1998/namespace"/>
    <ds:schemaRef ds:uri="http://schemas.openxmlformats.org/package/2006/metadata/core-properties"/>
    <ds:schemaRef ds:uri="7f8a2e8e-6348-4660-ab9c-cd94b98827c5"/>
    <ds:schemaRef ds:uri="f8af0773-0f32-4657-8168-c1f0579aa5ed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4660FC-5F89-4192-B780-112E4843D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f0773-0f32-4657-8168-c1f0579aa5ed"/>
    <ds:schemaRef ds:uri="7f8a2e8e-6348-4660-ab9c-cd94b9882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 Theme</Template>
  <TotalTime>111</TotalTime>
  <Words>1209</Words>
  <Application>Microsoft Macintosh PowerPoint</Application>
  <PresentationFormat>Widescreen</PresentationFormat>
  <Paragraphs>298</Paragraphs>
  <Slides>40</Slides>
  <Notes>16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Adobe Devanagari</vt:lpstr>
      <vt:lpstr>Arial</vt:lpstr>
      <vt:lpstr>Arvo</vt:lpstr>
      <vt:lpstr>Bookman Old Style</vt:lpstr>
      <vt:lpstr>Calibri</vt:lpstr>
      <vt:lpstr>Calibri Light</vt:lpstr>
      <vt:lpstr>Californian FB</vt:lpstr>
      <vt:lpstr>Knockout HTF49-Liteweight</vt:lpstr>
      <vt:lpstr>Times New Roman</vt:lpstr>
      <vt:lpstr>4_Office Theme</vt:lpstr>
      <vt:lpstr>PowerPoint Presentation</vt:lpstr>
      <vt:lpstr>Collaborate Adaptive Rangeland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Adaptive vs Continuous Grazing</vt:lpstr>
      <vt:lpstr>PowerPoint Presentation</vt:lpstr>
      <vt:lpstr>PowerPoint Presentation</vt:lpstr>
      <vt:lpstr>Impact to forage Production?</vt:lpstr>
      <vt:lpstr>PowerPoint Presentation</vt:lpstr>
      <vt:lpstr>What about Animal Gains?</vt:lpstr>
      <vt:lpstr>Annual Cattle Production</vt:lpstr>
      <vt:lpstr>Steer Density Effects on Weight Gains 2018</vt:lpstr>
      <vt:lpstr>What if we back off density?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But, Does it Pay?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costs?</vt:lpstr>
      <vt:lpstr>PowerPoint Presentation</vt:lpstr>
      <vt:lpstr>PowerPoint Presentation</vt:lpstr>
      <vt:lpstr>PowerPoint Presentation</vt:lpstr>
      <vt:lpstr>PowerPoint Presentation</vt:lpstr>
      <vt:lpstr>Can it pay?</vt:lpstr>
      <vt:lpstr>Lessons learned from monitoring diet quality</vt:lpstr>
      <vt:lpstr>More lessons learned…</vt:lpstr>
      <vt:lpstr>Interaction between Stocking Rate and Marketing Date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P. Ritten</dc:creator>
  <cp:lastModifiedBy>John P. Ritten</cp:lastModifiedBy>
  <cp:revision>18</cp:revision>
  <cp:lastPrinted>2023-02-23T19:40:00Z</cp:lastPrinted>
  <dcterms:created xsi:type="dcterms:W3CDTF">2023-02-23T17:30:36Z</dcterms:created>
  <dcterms:modified xsi:type="dcterms:W3CDTF">2023-03-01T20:44:03Z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0x010100CB024CB804DE58419192EFF39C0A7852</vt:lpwstr>
  </property>
</Properties>
</file>